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12"/>
  </p:notesMasterIdLst>
  <p:sldIdLst>
    <p:sldId id="259" r:id="rId3"/>
    <p:sldId id="268" r:id="rId4"/>
    <p:sldId id="260" r:id="rId5"/>
    <p:sldId id="269" r:id="rId6"/>
    <p:sldId id="263" r:id="rId7"/>
    <p:sldId id="264" r:id="rId8"/>
    <p:sldId id="265" r:id="rId9"/>
    <p:sldId id="266" r:id="rId10"/>
    <p:sldId id="267" r:id="rId11"/>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008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p:scale>
          <a:sx n="90" d="100"/>
          <a:sy n="90" d="100"/>
        </p:scale>
        <p:origin x="-1234"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F5AA5B-D9B4-451C-BD55-F9350FA59041}" type="datetimeFigureOut">
              <a:rPr lang="ru-RU" smtClean="0"/>
              <a:pPr/>
              <a:t>08.02.2021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449BD1-5487-43B9-95C2-57035F642C8A}" type="slidenum">
              <a:rPr lang="ru-RU" smtClean="0"/>
              <a:pPr/>
              <a:t>‹#›</a:t>
            </a:fld>
            <a:endParaRPr lang="ru-RU"/>
          </a:p>
        </p:txBody>
      </p:sp>
    </p:spTree>
    <p:extLst>
      <p:ext uri="{BB962C8B-B14F-4D97-AF65-F5344CB8AC3E}">
        <p14:creationId xmlns:p14="http://schemas.microsoft.com/office/powerpoint/2010/main" val="875702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2/8/2021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2/8/2021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2/8/2021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565642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596290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925333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EAF463A-BC7C-46EE-9F1E-7F377CCA4891}" type="datetimeFigureOut">
              <a:rPr lang="en-US" smtClean="0">
                <a:solidFill>
                  <a:prstClr val="black">
                    <a:tint val="75000"/>
                  </a:prstClr>
                </a:solidFill>
              </a:rPr>
              <a:pPr/>
              <a:t>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83448D-3A78-4528-A469-B745A65DA480}"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477921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EAF463A-BC7C-46EE-9F1E-7F377CCA4891}" type="datetimeFigureOut">
              <a:rPr lang="en-US" smtClean="0">
                <a:solidFill>
                  <a:prstClr val="black">
                    <a:tint val="75000"/>
                  </a:prstClr>
                </a:solidFill>
              </a:rPr>
              <a:pPr/>
              <a:t>2/8/2021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483448D-3A78-4528-A469-B745A65DA480}"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678575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EAF463A-BC7C-46EE-9F1E-7F377CCA4891}" type="datetimeFigureOut">
              <a:rPr lang="en-US" smtClean="0">
                <a:solidFill>
                  <a:prstClr val="black">
                    <a:tint val="75000"/>
                  </a:prstClr>
                </a:solidFill>
              </a:rPr>
              <a:pPr/>
              <a:t>2/8/2021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83448D-3A78-4528-A469-B745A65DA480}"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956102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solidFill>
                  <a:prstClr val="black">
                    <a:tint val="75000"/>
                  </a:prstClr>
                </a:solidFill>
              </a:rPr>
              <a:pPr/>
              <a:t>2/8/2021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483448D-3A78-4528-A469-B745A65DA480}"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125581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en-US" smtClean="0">
                <a:solidFill>
                  <a:prstClr val="black">
                    <a:tint val="75000"/>
                  </a:prstClr>
                </a:solidFill>
              </a:rPr>
              <a:pPr/>
              <a:t>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83448D-3A78-4528-A469-B745A65DA480}"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144835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2/8/2021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en-US" smtClean="0">
                <a:solidFill>
                  <a:prstClr val="black">
                    <a:tint val="75000"/>
                  </a:prstClr>
                </a:solidFill>
              </a:rPr>
              <a:pPr/>
              <a:t>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83448D-3A78-4528-A469-B745A65DA480}"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148286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996745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srgbClr val="90C226"/>
                </a:solidFill>
              </a:rPr>
              <a:pPr/>
              <a:t>‹#›</a:t>
            </a:fld>
            <a:endParaRPr lang="en-US">
              <a:solidFill>
                <a:srgbClr val="90C226"/>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244169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4411814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srgbClr val="90C226"/>
                </a:solidFill>
              </a:rPr>
              <a:pPr/>
              <a:t>‹#›</a:t>
            </a:fld>
            <a:endParaRPr lang="en-US">
              <a:solidFill>
                <a:srgbClr val="90C226"/>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3979814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4360038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6971282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32896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2/8/2021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EAF463A-BC7C-46EE-9F1E-7F377CCA4891}" type="datetimeFigureOut">
              <a:rPr lang="en-US" smtClean="0"/>
              <a:pPr/>
              <a:t>2/8/2021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EAF463A-BC7C-46EE-9F1E-7F377CCA4891}" type="datetimeFigureOut">
              <a:rPr lang="en-US" smtClean="0"/>
              <a:pPr/>
              <a:t>2/8/2021</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EAF463A-BC7C-46EE-9F1E-7F377CCA4891}" type="datetimeFigureOut">
              <a:rPr lang="en-US" smtClean="0"/>
              <a:pPr/>
              <a:t>2/8/2021</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2/8/2021</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2/8/2021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2/8/2021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2/8/2021</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AF463A-BC7C-46EE-9F1E-7F377CCA4891}" type="datetimeFigureOut">
              <a:rPr lang="en-US" smtClean="0">
                <a:solidFill>
                  <a:prstClr val="black">
                    <a:tint val="75000"/>
                  </a:prstClr>
                </a:solidFill>
              </a:rPr>
              <a:pPr/>
              <a:t>2/8/2021</a:t>
            </a:fld>
            <a:endParaRPr lang="en-US">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483448D-3A78-4528-A469-B745A65DA480}"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00730851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04800"/>
            <a:ext cx="8229600" cy="2209800"/>
          </a:xfrm>
        </p:spPr>
        <p:txBody>
          <a:bodyPr>
            <a:normAutofit/>
          </a:bodyPr>
          <a:lstStyle/>
          <a:p>
            <a:r>
              <a:rPr lang="ru-RU" b="1" dirty="0" smtClean="0">
                <a:ln w="18000">
                  <a:solidFill>
                    <a:schemeClr val="accent2">
                      <a:satMod val="140000"/>
                    </a:schemeClr>
                  </a:solidFill>
                  <a:prstDash val="solid"/>
                  <a:miter lim="800000"/>
                </a:ln>
                <a:solidFill>
                  <a:srgbClr val="00B050"/>
                </a:solidFill>
                <a:effectLst>
                  <a:outerShdw blurRad="38100" dist="38100" dir="2700000" algn="tl">
                    <a:srgbClr val="000000">
                      <a:alpha val="43137"/>
                    </a:srgbClr>
                  </a:outerShdw>
                </a:effectLst>
                <a:latin typeface="Comic Sans MS" panose="030F0702030302020204" pitchFamily="66" charset="0"/>
              </a:rPr>
              <a:t>ЖИЛИЩНО-БЫТОВЫЕ УСЛОВИЯ ЖИЗНИ</a:t>
            </a:r>
            <a:r>
              <a:rPr lang="ru-RU"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mic Sans MS" panose="030F0702030302020204" pitchFamily="66" charset="0"/>
              </a:rPr>
              <a:t/>
            </a:r>
            <a:br>
              <a:rPr lang="ru-RU"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mic Sans MS" panose="030F0702030302020204" pitchFamily="66" charset="0"/>
              </a:rPr>
            </a:br>
            <a:r>
              <a:rPr lang="en-US"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Comic Sans MS" panose="030F0702030302020204" pitchFamily="66" charset="0"/>
              </a:rPr>
              <a:t>HOME SWEET HOME</a:t>
            </a:r>
            <a:endParaRPr lang="ru-RU" dirty="0">
              <a:solidFill>
                <a:srgbClr val="FFC000"/>
              </a:solidFill>
              <a:latin typeface="Comic Sans MS" panose="030F0702030302020204" pitchFamily="66" charset="0"/>
            </a:endParaRPr>
          </a:p>
        </p:txBody>
      </p:sp>
      <p:sp>
        <p:nvSpPr>
          <p:cNvPr id="3" name="Текст 2"/>
          <p:cNvSpPr>
            <a:spLocks noGrp="1"/>
          </p:cNvSpPr>
          <p:nvPr>
            <p:ph type="body" idx="1"/>
          </p:nvPr>
        </p:nvSpPr>
        <p:spPr>
          <a:xfrm>
            <a:off x="228600" y="2667000"/>
            <a:ext cx="4040188" cy="639762"/>
          </a:xfrm>
        </p:spPr>
        <p:txBody>
          <a:bodyPr>
            <a:normAutofit fontScale="92500"/>
          </a:bodyPr>
          <a:lstStyle/>
          <a:p>
            <a:r>
              <a:rPr lang="en-US" dirty="0" smtClean="0">
                <a:solidFill>
                  <a:srgbClr val="7030A0"/>
                </a:solidFill>
                <a:effectLst>
                  <a:outerShdw blurRad="38100" dist="38100" dir="2700000" algn="tl">
                    <a:srgbClr val="000000">
                      <a:alpha val="43137"/>
                    </a:srgbClr>
                  </a:outerShdw>
                </a:effectLst>
                <a:latin typeface="Comic Sans MS" panose="030F0702030302020204" pitchFamily="66" charset="0"/>
              </a:rPr>
              <a:t>Some people live in houses</a:t>
            </a:r>
            <a:endParaRPr lang="ru-RU" dirty="0">
              <a:solidFill>
                <a:srgbClr val="7030A0"/>
              </a:solidFill>
              <a:effectLst>
                <a:outerShdw blurRad="38100" dist="38100" dir="2700000" algn="tl">
                  <a:srgbClr val="000000">
                    <a:alpha val="43137"/>
                  </a:srgbClr>
                </a:outerShdw>
              </a:effectLst>
              <a:latin typeface="Comic Sans MS" panose="030F0702030302020204" pitchFamily="66" charset="0"/>
            </a:endParaRPr>
          </a:p>
        </p:txBody>
      </p:sp>
      <p:sp>
        <p:nvSpPr>
          <p:cNvPr id="5" name="Текст 4"/>
          <p:cNvSpPr>
            <a:spLocks noGrp="1"/>
          </p:cNvSpPr>
          <p:nvPr>
            <p:ph type="body" sz="quarter" idx="3"/>
          </p:nvPr>
        </p:nvSpPr>
        <p:spPr>
          <a:xfrm>
            <a:off x="4800600" y="2667000"/>
            <a:ext cx="4041775" cy="639762"/>
          </a:xfrm>
        </p:spPr>
        <p:txBody>
          <a:bodyPr>
            <a:normAutofit fontScale="92500"/>
          </a:bodyPr>
          <a:lstStyle/>
          <a:p>
            <a:r>
              <a:rPr lang="en-US" dirty="0" smtClean="0">
                <a:solidFill>
                  <a:srgbClr val="7030A0"/>
                </a:solidFill>
                <a:effectLst>
                  <a:outerShdw blurRad="38100" dist="38100" dir="2700000" algn="tl">
                    <a:srgbClr val="000000">
                      <a:alpha val="43137"/>
                    </a:srgbClr>
                  </a:outerShdw>
                </a:effectLst>
                <a:latin typeface="Comic Sans MS" panose="030F0702030302020204" pitchFamily="66" charset="0"/>
              </a:rPr>
              <a:t>But most people live in flats</a:t>
            </a:r>
            <a:endParaRPr lang="ru-RU" dirty="0">
              <a:solidFill>
                <a:srgbClr val="7030A0"/>
              </a:solidFill>
              <a:effectLst>
                <a:outerShdw blurRad="38100" dist="38100" dir="2700000" algn="tl">
                  <a:srgbClr val="000000">
                    <a:alpha val="43137"/>
                  </a:srgbClr>
                </a:outerShdw>
              </a:effectLst>
              <a:latin typeface="Comic Sans MS" panose="030F0702030302020204" pitchFamily="66" charset="0"/>
            </a:endParaRPr>
          </a:p>
        </p:txBody>
      </p:sp>
      <p:pic>
        <p:nvPicPr>
          <p:cNvPr id="7" name="Содержимое 3" descr="http://cdn-nus-1.pinme.ru/tumb/600/photo/bb/0b/bb0b67756b6d769c431fbd0a0056a00f.jpg"/>
          <p:cNvPicPr>
            <a:picLocks noGrp="1"/>
          </p:cNvPicPr>
          <p:nvPr>
            <p:ph sz="half" idx="2"/>
          </p:nvPr>
        </p:nvPicPr>
        <p:blipFill>
          <a:blip r:embed="rId2" cstate="print">
            <a:extLst>
              <a:ext uri="{BEBA8EAE-BF5A-486C-A8C5-ECC9F3942E4B}">
                <a14:imgProps xmlns:a14="http://schemas.microsoft.com/office/drawing/2010/main">
                  <a14:imgLayer r:embed="rId3">
                    <a14:imgEffect>
                      <a14:backgroundRemoval t="0" b="100000" l="667" r="100000">
                        <a14:foregroundMark x1="23833" y1="62528" x2="23833" y2="62528"/>
                        <a14:foregroundMark x1="33167" y1="41986" x2="33167" y2="41986"/>
                        <a14:foregroundMark x1="18000" y1="41986" x2="18000" y2="41986"/>
                        <a14:foregroundMark x1="1500" y1="38375" x2="4833" y2="39729"/>
                        <a14:foregroundMark x1="6500" y1="42664" x2="6500" y2="42664"/>
                        <a14:foregroundMark x1="5667" y1="60948" x2="5667" y2="60948"/>
                        <a14:foregroundMark x1="7500" y1="62528" x2="11333" y2="64108"/>
                        <a14:foregroundMark x1="12167" y1="68623" x2="12167" y2="68623"/>
                        <a14:foregroundMark x1="27167" y1="61400" x2="27167" y2="61400"/>
                        <a14:foregroundMark x1="25833" y1="48533" x2="25833" y2="48533"/>
                        <a14:foregroundMark x1="1667" y1="26862" x2="1667" y2="26862"/>
                        <a14:foregroundMark x1="37667" y1="61851" x2="37667" y2="61851"/>
                        <a14:foregroundMark x1="4667" y1="54176" x2="4667" y2="54176"/>
                        <a14:foregroundMark x1="17667" y1="47630" x2="17667" y2="47630"/>
                        <a14:foregroundMark x1="1500" y1="71783" x2="1500" y2="71783"/>
                        <a14:foregroundMark x1="7167" y1="73589" x2="10500" y2="74266"/>
                        <a14:foregroundMark x1="28000" y1="60948" x2="28000" y2="60948"/>
                        <a14:foregroundMark x1="92667" y1="58465" x2="92667" y2="58465"/>
                        <a14:foregroundMark x1="92667" y1="65463" x2="92667" y2="65463"/>
                        <a14:foregroundMark x1="81500" y1="64334" x2="81500" y2="64334"/>
                        <a14:foregroundMark x1="80333" y1="60948" x2="80333" y2="60948"/>
                        <a14:foregroundMark x1="33667" y1="57562" x2="33667" y2="57562"/>
                        <a14:foregroundMark x1="36333" y1="50790" x2="36333" y2="50790"/>
                        <a14:foregroundMark x1="27167" y1="46501" x2="27167" y2="46501"/>
                        <a14:backgroundMark x1="82833" y1="6321" x2="82833" y2="6321"/>
                      </a14:backgroundRemoval>
                    </a14:imgEffect>
                  </a14:imgLayer>
                </a14:imgProps>
              </a:ext>
            </a:extLst>
          </a:blip>
          <a:srcRect/>
          <a:stretch>
            <a:fillRect/>
          </a:stretch>
        </p:blipFill>
        <p:spPr bwMode="auto">
          <a:xfrm>
            <a:off x="228600" y="3581400"/>
            <a:ext cx="4040188" cy="2983005"/>
          </a:xfrm>
          <a:prstGeom prst="rect">
            <a:avLst/>
          </a:prstGeom>
          <a:noFill/>
          <a:ln w="9525">
            <a:noFill/>
            <a:miter lim="800000"/>
            <a:headEnd/>
            <a:tailEnd/>
          </a:ln>
        </p:spPr>
      </p:pic>
      <p:pic>
        <p:nvPicPr>
          <p:cNvPr id="8" name="Содержимое 7" descr="http://s8.hostingkartinok.com/uploads/images/2016/03/82575ba49876c5139e11d8b8e041c9fb.jpg"/>
          <p:cNvPicPr>
            <a:picLocks noGrp="1"/>
          </p:cNvPicPr>
          <p:nvPr>
            <p:ph sz="quarter" idx="4"/>
          </p:nvPr>
        </p:nvPicPr>
        <p:blipFill>
          <a:blip r:embed="rId4" cstate="print">
            <a:extLst>
              <a:ext uri="{BEBA8EAE-BF5A-486C-A8C5-ECC9F3942E4B}">
                <a14:imgProps xmlns:a14="http://schemas.microsoft.com/office/drawing/2010/main">
                  <a14:imgLayer r:embed="rId5">
                    <a14:imgEffect>
                      <a14:backgroundRemoval t="381" b="100000" l="0" r="100000">
                        <a14:foregroundMark x1="87466" y1="8000" x2="87466" y2="8000"/>
                        <a14:foregroundMark x1="94744" y1="10667" x2="94744" y2="10667"/>
                        <a14:foregroundMark x1="6469" y1="33905" x2="6469" y2="33905"/>
                      </a14:backgroundRemoval>
                    </a14:imgEffect>
                  </a14:imgLayer>
                </a14:imgProps>
              </a:ext>
            </a:extLst>
          </a:blip>
          <a:srcRect/>
          <a:stretch>
            <a:fillRect/>
          </a:stretch>
        </p:blipFill>
        <p:spPr bwMode="auto">
          <a:xfrm>
            <a:off x="4876800" y="3581400"/>
            <a:ext cx="4038600" cy="2994354"/>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0" y="274638"/>
            <a:ext cx="3505200" cy="1143000"/>
          </a:xfrm>
        </p:spPr>
        <p:txBody>
          <a:bodyPr>
            <a:normAutofit/>
          </a:bodyPr>
          <a:lstStyle/>
          <a:p>
            <a:r>
              <a:rPr lang="en-US" sz="3600" b="1" dirty="0" smtClean="0">
                <a:solidFill>
                  <a:srgbClr val="FF0000"/>
                </a:solidFill>
                <a:latin typeface="Comic Sans MS" panose="030F0702030302020204" pitchFamily="66" charset="0"/>
              </a:rPr>
              <a:t>VOCABULARY</a:t>
            </a:r>
            <a:endParaRPr lang="ru-RU" sz="3600" b="1" dirty="0">
              <a:solidFill>
                <a:srgbClr val="FF0000"/>
              </a:solidFill>
              <a:latin typeface="Comic Sans MS" panose="030F0702030302020204" pitchFamily="66" charset="0"/>
            </a:endParaRPr>
          </a:p>
        </p:txBody>
      </p:sp>
      <p:sp>
        <p:nvSpPr>
          <p:cNvPr id="8" name="Горизонтальный свиток 7"/>
          <p:cNvSpPr/>
          <p:nvPr/>
        </p:nvSpPr>
        <p:spPr>
          <a:xfrm>
            <a:off x="491067" y="1143000"/>
            <a:ext cx="8001000" cy="548640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lvl="0" indent="450850" fontAlgn="base">
              <a:spcBef>
                <a:spcPct val="0"/>
              </a:spcBef>
              <a:spcAft>
                <a:spcPct val="0"/>
              </a:spcAft>
            </a:pPr>
            <a:r>
              <a:rPr lang="en-US" altLang="ru-RU" sz="1600" b="1" dirty="0">
                <a:solidFill>
                  <a:prstClr val="black"/>
                </a:solidFill>
                <a:latin typeface="Times New Roman" pitchFamily="18" charset="0"/>
                <a:ea typeface="Times New Roman" pitchFamily="18" charset="0"/>
                <a:cs typeface="Times New Roman" pitchFamily="18" charset="0"/>
              </a:rPr>
              <a:t>Block of flats</a:t>
            </a:r>
            <a:r>
              <a:rPr lang="ru-RU" altLang="ru-RU" sz="1600" dirty="0">
                <a:solidFill>
                  <a:prstClr val="black"/>
                </a:solidFill>
                <a:latin typeface="Times New Roman" pitchFamily="18" charset="0"/>
                <a:ea typeface="Times New Roman" pitchFamily="18" charset="0"/>
                <a:cs typeface="Times New Roman" pitchFamily="18" charset="0"/>
              </a:rPr>
              <a:t> – многоэтажный дом. </a:t>
            </a:r>
            <a:endParaRPr lang="en-US" altLang="ru-RU" sz="1600" dirty="0" smtClean="0">
              <a:solidFill>
                <a:prstClr val="black"/>
              </a:solidFill>
              <a:latin typeface="Times New Roman" pitchFamily="18" charset="0"/>
              <a:ea typeface="Times New Roman" pitchFamily="18" charset="0"/>
              <a:cs typeface="Times New Roman" pitchFamily="18" charset="0"/>
            </a:endParaRPr>
          </a:p>
          <a:p>
            <a:pPr lvl="0" indent="450850" eaLnBrk="0" fontAlgn="base" hangingPunct="0">
              <a:spcBef>
                <a:spcPct val="0"/>
              </a:spcBef>
              <a:spcAft>
                <a:spcPct val="0"/>
              </a:spcAft>
            </a:pPr>
            <a:r>
              <a:rPr lang="en-US" altLang="ru-RU" sz="1600" b="1" dirty="0">
                <a:solidFill>
                  <a:prstClr val="black"/>
                </a:solidFill>
                <a:latin typeface="Times New Roman" pitchFamily="18" charset="0"/>
                <a:ea typeface="Times New Roman" pitchFamily="18" charset="0"/>
                <a:cs typeface="Times New Roman" pitchFamily="18" charset="0"/>
              </a:rPr>
              <a:t>t</a:t>
            </a:r>
            <a:r>
              <a:rPr lang="en-US" altLang="ru-RU" sz="1600" b="1" dirty="0" smtClean="0">
                <a:solidFill>
                  <a:prstClr val="black"/>
                </a:solidFill>
                <a:latin typeface="Times New Roman" pitchFamily="18" charset="0"/>
                <a:ea typeface="Times New Roman" pitchFamily="18" charset="0"/>
                <a:cs typeface="Times New Roman" pitchFamily="18" charset="0"/>
              </a:rPr>
              <a:t>o </a:t>
            </a:r>
            <a:r>
              <a:rPr lang="en-US" altLang="ru-RU" sz="1600" b="1" dirty="0">
                <a:solidFill>
                  <a:prstClr val="black"/>
                </a:solidFill>
                <a:latin typeface="Times New Roman" pitchFamily="18" charset="0"/>
                <a:ea typeface="Times New Roman" pitchFamily="18" charset="0"/>
                <a:cs typeface="Times New Roman" pitchFamily="18" charset="0"/>
              </a:rPr>
              <a:t>gather</a:t>
            </a:r>
            <a:r>
              <a:rPr lang="en-US" altLang="ru-RU" sz="1600" dirty="0">
                <a:solidFill>
                  <a:prstClr val="black"/>
                </a:solidFill>
                <a:latin typeface="Times New Roman" pitchFamily="18" charset="0"/>
                <a:ea typeface="Times New Roman" pitchFamily="18" charset="0"/>
                <a:cs typeface="Times New Roman" pitchFamily="18" charset="0"/>
              </a:rPr>
              <a:t> – </a:t>
            </a:r>
            <a:r>
              <a:rPr lang="ru-RU" altLang="ru-RU" sz="1600" dirty="0">
                <a:solidFill>
                  <a:prstClr val="black"/>
                </a:solidFill>
                <a:latin typeface="Times New Roman" pitchFamily="18" charset="0"/>
                <a:ea typeface="Times New Roman" pitchFamily="18" charset="0"/>
                <a:cs typeface="Times New Roman" pitchFamily="18" charset="0"/>
              </a:rPr>
              <a:t>собираться</a:t>
            </a:r>
            <a:r>
              <a:rPr lang="en-US" altLang="ru-RU" sz="1600" dirty="0">
                <a:solidFill>
                  <a:prstClr val="black"/>
                </a:solidFill>
                <a:latin typeface="Times New Roman" pitchFamily="18" charset="0"/>
                <a:ea typeface="Times New Roman" pitchFamily="18" charset="0"/>
                <a:cs typeface="Times New Roman" pitchFamily="18" charset="0"/>
              </a:rPr>
              <a:t>. </a:t>
            </a:r>
            <a:endParaRPr lang="en-US" altLang="ru-RU" sz="1600" dirty="0" smtClean="0">
              <a:solidFill>
                <a:prstClr val="black"/>
              </a:solidFill>
              <a:latin typeface="Times New Roman" pitchFamily="18" charset="0"/>
              <a:ea typeface="Times New Roman" pitchFamily="18" charset="0"/>
              <a:cs typeface="Times New Roman" pitchFamily="18" charset="0"/>
            </a:endParaRPr>
          </a:p>
          <a:p>
            <a:pPr lvl="0" indent="450850" eaLnBrk="0" fontAlgn="base" hangingPunct="0">
              <a:spcBef>
                <a:spcPct val="0"/>
              </a:spcBef>
              <a:spcAft>
                <a:spcPct val="0"/>
              </a:spcAft>
            </a:pPr>
            <a:r>
              <a:rPr lang="en-US" altLang="ru-RU" sz="1600" b="1" dirty="0">
                <a:solidFill>
                  <a:prstClr val="black"/>
                </a:solidFill>
                <a:latin typeface="Times New Roman" pitchFamily="18" charset="0"/>
                <a:ea typeface="Times New Roman" pitchFamily="18" charset="0"/>
                <a:cs typeface="Times New Roman" pitchFamily="18" charset="0"/>
              </a:rPr>
              <a:t>t</a:t>
            </a:r>
            <a:r>
              <a:rPr lang="en-US" altLang="ru-RU" sz="1600" b="1" dirty="0" smtClean="0">
                <a:solidFill>
                  <a:prstClr val="black"/>
                </a:solidFill>
                <a:latin typeface="Times New Roman" pitchFamily="18" charset="0"/>
                <a:ea typeface="Times New Roman" pitchFamily="18" charset="0"/>
                <a:cs typeface="Times New Roman" pitchFamily="18" charset="0"/>
              </a:rPr>
              <a:t>o </a:t>
            </a:r>
            <a:r>
              <a:rPr lang="en-US" altLang="ru-RU" sz="1600" b="1" dirty="0">
                <a:solidFill>
                  <a:prstClr val="black"/>
                </a:solidFill>
                <a:latin typeface="Times New Roman" pitchFamily="18" charset="0"/>
                <a:ea typeface="Times New Roman" pitchFamily="18" charset="0"/>
                <a:cs typeface="Times New Roman" pitchFamily="18" charset="0"/>
              </a:rPr>
              <a:t>lead</a:t>
            </a:r>
            <a:r>
              <a:rPr lang="en-US" altLang="ru-RU" sz="1600" dirty="0">
                <a:solidFill>
                  <a:prstClr val="black"/>
                </a:solidFill>
                <a:latin typeface="Times New Roman" pitchFamily="18" charset="0"/>
                <a:ea typeface="Times New Roman" pitchFamily="18" charset="0"/>
                <a:cs typeface="Times New Roman" pitchFamily="18" charset="0"/>
              </a:rPr>
              <a:t> – </a:t>
            </a:r>
            <a:r>
              <a:rPr lang="ru-RU" altLang="ru-RU" sz="1600" dirty="0">
                <a:solidFill>
                  <a:prstClr val="black"/>
                </a:solidFill>
                <a:latin typeface="Times New Roman" pitchFamily="18" charset="0"/>
                <a:ea typeface="Times New Roman" pitchFamily="18" charset="0"/>
                <a:cs typeface="Times New Roman" pitchFamily="18" charset="0"/>
              </a:rPr>
              <a:t>вести</a:t>
            </a:r>
            <a:r>
              <a:rPr lang="en-US" altLang="ru-RU" sz="1600" dirty="0">
                <a:solidFill>
                  <a:prstClr val="black"/>
                </a:solidFill>
                <a:latin typeface="Times New Roman" pitchFamily="18" charset="0"/>
                <a:ea typeface="Times New Roman" pitchFamily="18" charset="0"/>
                <a:cs typeface="Times New Roman" pitchFamily="18" charset="0"/>
              </a:rPr>
              <a:t>, </a:t>
            </a:r>
            <a:r>
              <a:rPr lang="ru-RU" altLang="ru-RU" sz="1600" dirty="0">
                <a:solidFill>
                  <a:prstClr val="black"/>
                </a:solidFill>
                <a:latin typeface="Times New Roman" pitchFamily="18" charset="0"/>
                <a:ea typeface="Times New Roman" pitchFamily="18" charset="0"/>
                <a:cs typeface="Times New Roman" pitchFamily="18" charset="0"/>
              </a:rPr>
              <a:t>руководить</a:t>
            </a:r>
            <a:r>
              <a:rPr lang="en-US" altLang="ru-RU" sz="1600" dirty="0">
                <a:solidFill>
                  <a:prstClr val="black"/>
                </a:solidFill>
                <a:latin typeface="Times New Roman" pitchFamily="18" charset="0"/>
                <a:ea typeface="Times New Roman" pitchFamily="18" charset="0"/>
                <a:cs typeface="Times New Roman" pitchFamily="18" charset="0"/>
              </a:rPr>
              <a:t>. </a:t>
            </a:r>
            <a:endParaRPr lang="en-US" altLang="ru-RU" sz="1600" dirty="0" smtClean="0">
              <a:solidFill>
                <a:prstClr val="black"/>
              </a:solidFill>
              <a:latin typeface="Times New Roman" pitchFamily="18" charset="0"/>
              <a:ea typeface="Times New Roman" pitchFamily="18" charset="0"/>
              <a:cs typeface="Times New Roman" pitchFamily="18" charset="0"/>
            </a:endParaRPr>
          </a:p>
          <a:p>
            <a:pPr lvl="0" indent="450850" eaLnBrk="0" fontAlgn="base" hangingPunct="0">
              <a:spcBef>
                <a:spcPct val="0"/>
              </a:spcBef>
              <a:spcAft>
                <a:spcPct val="0"/>
              </a:spcAft>
            </a:pPr>
            <a:r>
              <a:rPr lang="en-US" altLang="ru-RU" sz="1600" b="1" dirty="0" smtClean="0">
                <a:solidFill>
                  <a:prstClr val="black"/>
                </a:solidFill>
                <a:latin typeface="Times New Roman" pitchFamily="18" charset="0"/>
                <a:ea typeface="Times New Roman" pitchFamily="18" charset="0"/>
                <a:cs typeface="Times New Roman" pitchFamily="18" charset="0"/>
              </a:rPr>
              <a:t>In </a:t>
            </a:r>
            <a:r>
              <a:rPr lang="en-US" altLang="ru-RU" sz="1600" b="1" dirty="0">
                <a:solidFill>
                  <a:prstClr val="black"/>
                </a:solidFill>
                <a:latin typeface="Times New Roman" pitchFamily="18" charset="0"/>
                <a:ea typeface="Times New Roman" pitchFamily="18" charset="0"/>
                <a:cs typeface="Times New Roman" pitchFamily="18" charset="0"/>
              </a:rPr>
              <a:t>the middle</a:t>
            </a:r>
            <a:r>
              <a:rPr lang="en-US" altLang="ru-RU" sz="1600" dirty="0">
                <a:solidFill>
                  <a:prstClr val="black"/>
                </a:solidFill>
                <a:latin typeface="Times New Roman" pitchFamily="18" charset="0"/>
                <a:ea typeface="Times New Roman" pitchFamily="18" charset="0"/>
                <a:cs typeface="Times New Roman" pitchFamily="18" charset="0"/>
              </a:rPr>
              <a:t> – </a:t>
            </a:r>
            <a:r>
              <a:rPr lang="ru-RU" altLang="ru-RU" sz="1600" dirty="0">
                <a:solidFill>
                  <a:prstClr val="black"/>
                </a:solidFill>
                <a:latin typeface="Times New Roman" pitchFamily="18" charset="0"/>
                <a:ea typeface="Times New Roman" pitchFamily="18" charset="0"/>
                <a:cs typeface="Times New Roman" pitchFamily="18" charset="0"/>
              </a:rPr>
              <a:t>в</a:t>
            </a:r>
            <a:r>
              <a:rPr lang="en-US" altLang="ru-RU" sz="1600" dirty="0">
                <a:solidFill>
                  <a:prstClr val="black"/>
                </a:solidFill>
                <a:latin typeface="Times New Roman" pitchFamily="18" charset="0"/>
                <a:ea typeface="Times New Roman" pitchFamily="18" charset="0"/>
                <a:cs typeface="Times New Roman" pitchFamily="18" charset="0"/>
              </a:rPr>
              <a:t> </a:t>
            </a:r>
            <a:r>
              <a:rPr lang="ru-RU" altLang="ru-RU" sz="1600" dirty="0">
                <a:solidFill>
                  <a:prstClr val="black"/>
                </a:solidFill>
                <a:latin typeface="Times New Roman" pitchFamily="18" charset="0"/>
                <a:ea typeface="Times New Roman" pitchFamily="18" charset="0"/>
                <a:cs typeface="Times New Roman" pitchFamily="18" charset="0"/>
              </a:rPr>
              <a:t>середине</a:t>
            </a:r>
            <a:r>
              <a:rPr lang="en-US" altLang="ru-RU" sz="1600" dirty="0">
                <a:solidFill>
                  <a:prstClr val="black"/>
                </a:solidFill>
                <a:latin typeface="Times New Roman" pitchFamily="18" charset="0"/>
                <a:ea typeface="Times New Roman" pitchFamily="18" charset="0"/>
                <a:cs typeface="Times New Roman" pitchFamily="18" charset="0"/>
              </a:rPr>
              <a:t>. </a:t>
            </a:r>
            <a:endParaRPr lang="en-US" altLang="ru-RU" sz="1600" dirty="0" smtClean="0">
              <a:solidFill>
                <a:prstClr val="black"/>
              </a:solidFill>
              <a:latin typeface="Times New Roman" pitchFamily="18" charset="0"/>
              <a:ea typeface="Times New Roman" pitchFamily="18" charset="0"/>
              <a:cs typeface="Times New Roman" pitchFamily="18" charset="0"/>
            </a:endParaRPr>
          </a:p>
          <a:p>
            <a:pPr lvl="0" indent="450850" eaLnBrk="0" fontAlgn="base" hangingPunct="0">
              <a:spcBef>
                <a:spcPct val="0"/>
              </a:spcBef>
              <a:spcAft>
                <a:spcPct val="0"/>
              </a:spcAft>
            </a:pPr>
            <a:r>
              <a:rPr lang="en-US" altLang="ru-RU" sz="1600" b="1" dirty="0" smtClean="0">
                <a:solidFill>
                  <a:prstClr val="black"/>
                </a:solidFill>
                <a:latin typeface="Times New Roman" pitchFamily="18" charset="0"/>
                <a:ea typeface="Times New Roman" pitchFamily="18" charset="0"/>
                <a:cs typeface="Times New Roman" pitchFamily="18" charset="0"/>
              </a:rPr>
              <a:t>In </a:t>
            </a:r>
            <a:r>
              <a:rPr lang="en-US" altLang="ru-RU" sz="1600" b="1" dirty="0">
                <a:solidFill>
                  <a:prstClr val="black"/>
                </a:solidFill>
                <a:latin typeface="Times New Roman" pitchFamily="18" charset="0"/>
                <a:ea typeface="Times New Roman" pitchFamily="18" charset="0"/>
                <a:cs typeface="Times New Roman" pitchFamily="18" charset="0"/>
              </a:rPr>
              <a:t>the corner</a:t>
            </a:r>
            <a:r>
              <a:rPr lang="en-US" altLang="ru-RU" sz="1600" dirty="0">
                <a:solidFill>
                  <a:prstClr val="black"/>
                </a:solidFill>
                <a:latin typeface="Times New Roman" pitchFamily="18" charset="0"/>
                <a:ea typeface="Times New Roman" pitchFamily="18" charset="0"/>
                <a:cs typeface="Times New Roman" pitchFamily="18" charset="0"/>
              </a:rPr>
              <a:t> – </a:t>
            </a:r>
            <a:r>
              <a:rPr lang="ru-RU" altLang="ru-RU" sz="1600" dirty="0">
                <a:solidFill>
                  <a:prstClr val="black"/>
                </a:solidFill>
                <a:latin typeface="Times New Roman" pitchFamily="18" charset="0"/>
                <a:ea typeface="Times New Roman" pitchFamily="18" charset="0"/>
                <a:cs typeface="Times New Roman" pitchFamily="18" charset="0"/>
              </a:rPr>
              <a:t>в</a:t>
            </a:r>
            <a:r>
              <a:rPr lang="en-US" altLang="ru-RU" sz="1600" dirty="0">
                <a:solidFill>
                  <a:prstClr val="black"/>
                </a:solidFill>
                <a:latin typeface="Times New Roman" pitchFamily="18" charset="0"/>
                <a:ea typeface="Times New Roman" pitchFamily="18" charset="0"/>
                <a:cs typeface="Times New Roman" pitchFamily="18" charset="0"/>
              </a:rPr>
              <a:t> </a:t>
            </a:r>
            <a:r>
              <a:rPr lang="ru-RU" altLang="ru-RU" sz="1600" dirty="0">
                <a:solidFill>
                  <a:prstClr val="black"/>
                </a:solidFill>
                <a:latin typeface="Times New Roman" pitchFamily="18" charset="0"/>
                <a:ea typeface="Times New Roman" pitchFamily="18" charset="0"/>
                <a:cs typeface="Times New Roman" pitchFamily="18" charset="0"/>
              </a:rPr>
              <a:t>углу</a:t>
            </a:r>
            <a:r>
              <a:rPr lang="en-US" altLang="ru-RU" sz="1600" dirty="0">
                <a:solidFill>
                  <a:prstClr val="black"/>
                </a:solidFill>
                <a:latin typeface="Times New Roman" pitchFamily="18" charset="0"/>
                <a:ea typeface="Times New Roman" pitchFamily="18" charset="0"/>
                <a:cs typeface="Times New Roman" pitchFamily="18" charset="0"/>
              </a:rPr>
              <a:t>. </a:t>
            </a:r>
            <a:endParaRPr lang="en-US" altLang="ru-RU" sz="1600" dirty="0" smtClean="0">
              <a:solidFill>
                <a:prstClr val="black"/>
              </a:solidFill>
              <a:latin typeface="Times New Roman" pitchFamily="18" charset="0"/>
              <a:ea typeface="Times New Roman" pitchFamily="18" charset="0"/>
              <a:cs typeface="Times New Roman" pitchFamily="18" charset="0"/>
            </a:endParaRPr>
          </a:p>
          <a:p>
            <a:pPr lvl="0" indent="450850" eaLnBrk="0" fontAlgn="base" hangingPunct="0">
              <a:spcBef>
                <a:spcPct val="0"/>
              </a:spcBef>
              <a:spcAft>
                <a:spcPct val="0"/>
              </a:spcAft>
            </a:pPr>
            <a:r>
              <a:rPr lang="en-US" altLang="ru-RU" sz="1600" b="1" dirty="0" smtClean="0">
                <a:solidFill>
                  <a:prstClr val="black"/>
                </a:solidFill>
                <a:latin typeface="Times New Roman" pitchFamily="18" charset="0"/>
                <a:ea typeface="Times New Roman" pitchFamily="18" charset="0"/>
                <a:cs typeface="Times New Roman" pitchFamily="18" charset="0"/>
              </a:rPr>
              <a:t>Near </a:t>
            </a:r>
            <a:r>
              <a:rPr lang="en-US" altLang="ru-RU" sz="1600" dirty="0">
                <a:solidFill>
                  <a:prstClr val="black"/>
                </a:solidFill>
                <a:latin typeface="Times New Roman" pitchFamily="18" charset="0"/>
                <a:ea typeface="Times New Roman" pitchFamily="18" charset="0"/>
                <a:cs typeface="Times New Roman" pitchFamily="18" charset="0"/>
              </a:rPr>
              <a:t>– </a:t>
            </a:r>
            <a:r>
              <a:rPr lang="ru-RU" altLang="ru-RU" sz="1600" dirty="0">
                <a:solidFill>
                  <a:prstClr val="black"/>
                </a:solidFill>
                <a:latin typeface="Times New Roman" pitchFamily="18" charset="0"/>
                <a:ea typeface="Times New Roman" pitchFamily="18" charset="0"/>
                <a:cs typeface="Times New Roman" pitchFamily="18" charset="0"/>
              </a:rPr>
              <a:t>близко</a:t>
            </a:r>
            <a:r>
              <a:rPr lang="en-US" altLang="ru-RU" sz="1600" dirty="0">
                <a:solidFill>
                  <a:prstClr val="black"/>
                </a:solidFill>
                <a:latin typeface="Times New Roman" pitchFamily="18" charset="0"/>
                <a:ea typeface="Times New Roman" pitchFamily="18" charset="0"/>
                <a:cs typeface="Times New Roman" pitchFamily="18" charset="0"/>
              </a:rPr>
              <a:t>. </a:t>
            </a:r>
            <a:endParaRPr lang="en-US" altLang="ru-RU" sz="1600" dirty="0" smtClean="0">
              <a:solidFill>
                <a:prstClr val="black"/>
              </a:solidFill>
              <a:latin typeface="Times New Roman" pitchFamily="18" charset="0"/>
              <a:ea typeface="Times New Roman" pitchFamily="18" charset="0"/>
              <a:cs typeface="Times New Roman" pitchFamily="18" charset="0"/>
            </a:endParaRPr>
          </a:p>
          <a:p>
            <a:pPr lvl="0" indent="450850" eaLnBrk="0" fontAlgn="base" hangingPunct="0">
              <a:spcBef>
                <a:spcPct val="0"/>
              </a:spcBef>
              <a:spcAft>
                <a:spcPct val="0"/>
              </a:spcAft>
            </a:pPr>
            <a:r>
              <a:rPr lang="en-US" altLang="ru-RU" sz="1600" b="1" dirty="0" smtClean="0">
                <a:solidFill>
                  <a:prstClr val="black"/>
                </a:solidFill>
                <a:latin typeface="Times New Roman" pitchFamily="18" charset="0"/>
                <a:ea typeface="Times New Roman" pitchFamily="18" charset="0"/>
                <a:cs typeface="Times New Roman" pitchFamily="18" charset="0"/>
              </a:rPr>
              <a:t>Refrigerator</a:t>
            </a:r>
            <a:r>
              <a:rPr lang="en-US" altLang="ru-RU" sz="1600" dirty="0" smtClean="0">
                <a:solidFill>
                  <a:prstClr val="black"/>
                </a:solidFill>
                <a:latin typeface="Times New Roman" pitchFamily="18" charset="0"/>
                <a:ea typeface="Times New Roman" pitchFamily="18" charset="0"/>
                <a:cs typeface="Times New Roman" pitchFamily="18" charset="0"/>
              </a:rPr>
              <a:t> </a:t>
            </a:r>
            <a:r>
              <a:rPr lang="en-US" altLang="ru-RU" sz="1600" dirty="0">
                <a:solidFill>
                  <a:prstClr val="black"/>
                </a:solidFill>
                <a:latin typeface="Times New Roman" pitchFamily="18" charset="0"/>
                <a:ea typeface="Times New Roman" pitchFamily="18" charset="0"/>
                <a:cs typeface="Times New Roman" pitchFamily="18" charset="0"/>
              </a:rPr>
              <a:t>– </a:t>
            </a:r>
            <a:r>
              <a:rPr lang="ru-RU" altLang="ru-RU" sz="1600" dirty="0">
                <a:solidFill>
                  <a:prstClr val="black"/>
                </a:solidFill>
                <a:latin typeface="Times New Roman" pitchFamily="18" charset="0"/>
                <a:ea typeface="Times New Roman" pitchFamily="18" charset="0"/>
                <a:cs typeface="Times New Roman" pitchFamily="18" charset="0"/>
              </a:rPr>
              <a:t>холодильник</a:t>
            </a:r>
            <a:r>
              <a:rPr lang="en-US" altLang="ru-RU" sz="1600" dirty="0">
                <a:solidFill>
                  <a:prstClr val="black"/>
                </a:solidFill>
                <a:latin typeface="Times New Roman" pitchFamily="18" charset="0"/>
                <a:ea typeface="Times New Roman" pitchFamily="18" charset="0"/>
                <a:cs typeface="Times New Roman" pitchFamily="18" charset="0"/>
              </a:rPr>
              <a:t>. </a:t>
            </a:r>
            <a:endParaRPr lang="en-US" altLang="ru-RU" sz="1600" dirty="0" smtClean="0">
              <a:solidFill>
                <a:prstClr val="black"/>
              </a:solidFill>
              <a:latin typeface="Times New Roman" pitchFamily="18" charset="0"/>
              <a:ea typeface="Times New Roman" pitchFamily="18" charset="0"/>
              <a:cs typeface="Times New Roman" pitchFamily="18" charset="0"/>
            </a:endParaRPr>
          </a:p>
          <a:p>
            <a:pPr lvl="0" indent="450850" eaLnBrk="0" fontAlgn="base" hangingPunct="0">
              <a:spcBef>
                <a:spcPct val="0"/>
              </a:spcBef>
              <a:spcAft>
                <a:spcPct val="0"/>
              </a:spcAft>
            </a:pPr>
            <a:r>
              <a:rPr lang="en-US" altLang="ru-RU" sz="1600" b="1" dirty="0" smtClean="0">
                <a:solidFill>
                  <a:prstClr val="black"/>
                </a:solidFill>
                <a:latin typeface="Times New Roman" pitchFamily="18" charset="0"/>
                <a:ea typeface="Times New Roman" pitchFamily="18" charset="0"/>
                <a:cs typeface="Times New Roman" pitchFamily="18" charset="0"/>
              </a:rPr>
              <a:t>Fresh</a:t>
            </a:r>
            <a:r>
              <a:rPr lang="en-US" altLang="ru-RU" sz="1600" dirty="0" smtClean="0">
                <a:solidFill>
                  <a:prstClr val="black"/>
                </a:solidFill>
                <a:latin typeface="Times New Roman" pitchFamily="18" charset="0"/>
                <a:ea typeface="Times New Roman" pitchFamily="18" charset="0"/>
                <a:cs typeface="Times New Roman" pitchFamily="18" charset="0"/>
              </a:rPr>
              <a:t> </a:t>
            </a:r>
            <a:r>
              <a:rPr lang="en-US" altLang="ru-RU" sz="1600" dirty="0">
                <a:solidFill>
                  <a:prstClr val="black"/>
                </a:solidFill>
                <a:latin typeface="Times New Roman" pitchFamily="18" charset="0"/>
                <a:ea typeface="Times New Roman" pitchFamily="18" charset="0"/>
                <a:cs typeface="Times New Roman" pitchFamily="18" charset="0"/>
              </a:rPr>
              <a:t>– </a:t>
            </a:r>
            <a:r>
              <a:rPr lang="ru-RU" altLang="ru-RU" sz="1600" dirty="0">
                <a:solidFill>
                  <a:prstClr val="black"/>
                </a:solidFill>
                <a:latin typeface="Times New Roman" pitchFamily="18" charset="0"/>
                <a:ea typeface="Times New Roman" pitchFamily="18" charset="0"/>
                <a:cs typeface="Times New Roman" pitchFamily="18" charset="0"/>
              </a:rPr>
              <a:t>свежий</a:t>
            </a:r>
            <a:r>
              <a:rPr lang="en-US" altLang="ru-RU" sz="1600" dirty="0">
                <a:solidFill>
                  <a:prstClr val="black"/>
                </a:solidFill>
                <a:latin typeface="Times New Roman" pitchFamily="18" charset="0"/>
                <a:ea typeface="Times New Roman" pitchFamily="18" charset="0"/>
                <a:cs typeface="Times New Roman" pitchFamily="18" charset="0"/>
              </a:rPr>
              <a:t>. </a:t>
            </a:r>
            <a:endParaRPr lang="en-US" altLang="ru-RU" sz="1600" dirty="0" smtClean="0">
              <a:solidFill>
                <a:prstClr val="black"/>
              </a:solidFill>
              <a:latin typeface="Times New Roman" pitchFamily="18" charset="0"/>
              <a:ea typeface="Times New Roman" pitchFamily="18" charset="0"/>
              <a:cs typeface="Times New Roman" pitchFamily="18" charset="0"/>
            </a:endParaRPr>
          </a:p>
          <a:p>
            <a:pPr lvl="0" indent="450850" eaLnBrk="0" fontAlgn="base" hangingPunct="0">
              <a:spcBef>
                <a:spcPct val="0"/>
              </a:spcBef>
              <a:spcAft>
                <a:spcPct val="0"/>
              </a:spcAft>
            </a:pPr>
            <a:r>
              <a:rPr lang="en-US" altLang="ru-RU" sz="1600" b="1" dirty="0" smtClean="0">
                <a:solidFill>
                  <a:prstClr val="black"/>
                </a:solidFill>
                <a:latin typeface="Times New Roman" pitchFamily="18" charset="0"/>
                <a:ea typeface="Times New Roman" pitchFamily="18" charset="0"/>
                <a:cs typeface="Times New Roman" pitchFamily="18" charset="0"/>
              </a:rPr>
              <a:t>Keep </a:t>
            </a:r>
            <a:r>
              <a:rPr lang="en-US" altLang="ru-RU" sz="1600" dirty="0">
                <a:solidFill>
                  <a:prstClr val="black"/>
                </a:solidFill>
                <a:latin typeface="Times New Roman" pitchFamily="18" charset="0"/>
                <a:ea typeface="Times New Roman" pitchFamily="18" charset="0"/>
                <a:cs typeface="Times New Roman" pitchFamily="18" charset="0"/>
              </a:rPr>
              <a:t>– </a:t>
            </a:r>
            <a:r>
              <a:rPr lang="ru-RU" altLang="ru-RU" sz="1600" dirty="0">
                <a:solidFill>
                  <a:prstClr val="black"/>
                </a:solidFill>
                <a:latin typeface="Times New Roman" pitchFamily="18" charset="0"/>
                <a:ea typeface="Times New Roman" pitchFamily="18" charset="0"/>
                <a:cs typeface="Times New Roman" pitchFamily="18" charset="0"/>
              </a:rPr>
              <a:t>держать</a:t>
            </a:r>
            <a:r>
              <a:rPr lang="en-US" altLang="ru-RU" sz="1600" dirty="0">
                <a:solidFill>
                  <a:prstClr val="black"/>
                </a:solidFill>
                <a:latin typeface="Times New Roman" pitchFamily="18" charset="0"/>
                <a:ea typeface="Times New Roman" pitchFamily="18" charset="0"/>
                <a:cs typeface="Times New Roman" pitchFamily="18" charset="0"/>
              </a:rPr>
              <a:t>, </a:t>
            </a:r>
            <a:r>
              <a:rPr lang="ru-RU" altLang="ru-RU" sz="1600" dirty="0">
                <a:solidFill>
                  <a:prstClr val="black"/>
                </a:solidFill>
                <a:latin typeface="Times New Roman" pitchFamily="18" charset="0"/>
                <a:ea typeface="Times New Roman" pitchFamily="18" charset="0"/>
                <a:cs typeface="Times New Roman" pitchFamily="18" charset="0"/>
              </a:rPr>
              <a:t>хранить</a:t>
            </a:r>
            <a:r>
              <a:rPr lang="en-US" altLang="ru-RU" sz="1600" dirty="0">
                <a:solidFill>
                  <a:prstClr val="black"/>
                </a:solidFill>
                <a:latin typeface="Times New Roman" pitchFamily="18" charset="0"/>
                <a:ea typeface="Times New Roman" pitchFamily="18" charset="0"/>
                <a:cs typeface="Times New Roman" pitchFamily="18" charset="0"/>
              </a:rPr>
              <a:t>. </a:t>
            </a:r>
            <a:endParaRPr lang="en-US" altLang="ru-RU" sz="1600" dirty="0" smtClean="0">
              <a:solidFill>
                <a:prstClr val="black"/>
              </a:solidFill>
              <a:latin typeface="Times New Roman" pitchFamily="18" charset="0"/>
              <a:ea typeface="Times New Roman" pitchFamily="18" charset="0"/>
              <a:cs typeface="Times New Roman" pitchFamily="18" charset="0"/>
            </a:endParaRPr>
          </a:p>
          <a:p>
            <a:pPr lvl="0" indent="450850" eaLnBrk="0" fontAlgn="base" hangingPunct="0">
              <a:spcBef>
                <a:spcPct val="0"/>
              </a:spcBef>
              <a:spcAft>
                <a:spcPct val="0"/>
              </a:spcAft>
            </a:pPr>
            <a:r>
              <a:rPr lang="en-US" altLang="ru-RU" sz="1600" b="1" dirty="0" smtClean="0">
                <a:solidFill>
                  <a:prstClr val="black"/>
                </a:solidFill>
                <a:latin typeface="Times New Roman" pitchFamily="18" charset="0"/>
                <a:ea typeface="Times New Roman" pitchFamily="18" charset="0"/>
                <a:cs typeface="Times New Roman" pitchFamily="18" charset="0"/>
              </a:rPr>
              <a:t>Running </a:t>
            </a:r>
            <a:r>
              <a:rPr lang="en-US" altLang="ru-RU" sz="1600" b="1" dirty="0">
                <a:solidFill>
                  <a:prstClr val="black"/>
                </a:solidFill>
                <a:latin typeface="Times New Roman" pitchFamily="18" charset="0"/>
                <a:ea typeface="Times New Roman" pitchFamily="18" charset="0"/>
                <a:cs typeface="Times New Roman" pitchFamily="18" charset="0"/>
              </a:rPr>
              <a:t>water</a:t>
            </a:r>
            <a:r>
              <a:rPr lang="en-US" altLang="ru-RU" sz="1600" dirty="0">
                <a:solidFill>
                  <a:prstClr val="black"/>
                </a:solidFill>
                <a:latin typeface="Times New Roman" pitchFamily="18" charset="0"/>
                <a:ea typeface="Times New Roman" pitchFamily="18" charset="0"/>
                <a:cs typeface="Times New Roman" pitchFamily="18" charset="0"/>
              </a:rPr>
              <a:t> – </a:t>
            </a:r>
            <a:r>
              <a:rPr lang="ru-RU" altLang="ru-RU" sz="1600" dirty="0">
                <a:solidFill>
                  <a:prstClr val="black"/>
                </a:solidFill>
                <a:latin typeface="Times New Roman" pitchFamily="18" charset="0"/>
                <a:ea typeface="Times New Roman" pitchFamily="18" charset="0"/>
                <a:cs typeface="Times New Roman" pitchFamily="18" charset="0"/>
              </a:rPr>
              <a:t>водопроводная</a:t>
            </a:r>
            <a:r>
              <a:rPr lang="en-US" altLang="ru-RU" sz="1600" dirty="0">
                <a:solidFill>
                  <a:prstClr val="black"/>
                </a:solidFill>
                <a:latin typeface="Times New Roman" pitchFamily="18" charset="0"/>
                <a:ea typeface="Times New Roman" pitchFamily="18" charset="0"/>
                <a:cs typeface="Times New Roman" pitchFamily="18" charset="0"/>
              </a:rPr>
              <a:t> </a:t>
            </a:r>
            <a:r>
              <a:rPr lang="ru-RU" altLang="ru-RU" sz="1600" dirty="0">
                <a:solidFill>
                  <a:prstClr val="black"/>
                </a:solidFill>
                <a:latin typeface="Times New Roman" pitchFamily="18" charset="0"/>
                <a:ea typeface="Times New Roman" pitchFamily="18" charset="0"/>
                <a:cs typeface="Times New Roman" pitchFamily="18" charset="0"/>
              </a:rPr>
              <a:t>вода</a:t>
            </a:r>
            <a:r>
              <a:rPr lang="en-US" altLang="ru-RU" sz="1600" dirty="0">
                <a:solidFill>
                  <a:prstClr val="black"/>
                </a:solidFill>
                <a:latin typeface="Times New Roman" pitchFamily="18" charset="0"/>
                <a:ea typeface="Times New Roman" pitchFamily="18" charset="0"/>
                <a:cs typeface="Times New Roman" pitchFamily="18" charset="0"/>
              </a:rPr>
              <a:t>. </a:t>
            </a:r>
            <a:endParaRPr lang="en-US" altLang="ru-RU" sz="1600" dirty="0" smtClean="0">
              <a:solidFill>
                <a:prstClr val="black"/>
              </a:solidFill>
              <a:latin typeface="Times New Roman" pitchFamily="18" charset="0"/>
              <a:ea typeface="Times New Roman" pitchFamily="18" charset="0"/>
              <a:cs typeface="Times New Roman" pitchFamily="18" charset="0"/>
            </a:endParaRPr>
          </a:p>
          <a:p>
            <a:pPr lvl="0" indent="450850" eaLnBrk="0" fontAlgn="base" hangingPunct="0">
              <a:spcBef>
                <a:spcPct val="0"/>
              </a:spcBef>
              <a:spcAft>
                <a:spcPct val="0"/>
              </a:spcAft>
            </a:pPr>
            <a:r>
              <a:rPr lang="en-US" altLang="ru-RU" sz="1600" b="1" dirty="0" smtClean="0">
                <a:solidFill>
                  <a:prstClr val="black"/>
                </a:solidFill>
                <a:latin typeface="Times New Roman" pitchFamily="18" charset="0"/>
                <a:ea typeface="Times New Roman" pitchFamily="18" charset="0"/>
                <a:cs typeface="Times New Roman" pitchFamily="18" charset="0"/>
              </a:rPr>
              <a:t>Central </a:t>
            </a:r>
            <a:r>
              <a:rPr lang="en-US" altLang="ru-RU" sz="1600" b="1" dirty="0">
                <a:solidFill>
                  <a:prstClr val="black"/>
                </a:solidFill>
                <a:latin typeface="Times New Roman" pitchFamily="18" charset="0"/>
                <a:ea typeface="Times New Roman" pitchFamily="18" charset="0"/>
                <a:cs typeface="Times New Roman" pitchFamily="18" charset="0"/>
              </a:rPr>
              <a:t>heating</a:t>
            </a:r>
            <a:r>
              <a:rPr lang="en-US" altLang="ru-RU" sz="1600" dirty="0">
                <a:solidFill>
                  <a:prstClr val="black"/>
                </a:solidFill>
                <a:latin typeface="Times New Roman" pitchFamily="18" charset="0"/>
                <a:ea typeface="Times New Roman" pitchFamily="18" charset="0"/>
                <a:cs typeface="Times New Roman" pitchFamily="18" charset="0"/>
              </a:rPr>
              <a:t> – </a:t>
            </a:r>
            <a:r>
              <a:rPr lang="ru-RU" altLang="ru-RU" sz="1600" dirty="0">
                <a:solidFill>
                  <a:prstClr val="black"/>
                </a:solidFill>
                <a:latin typeface="Times New Roman" pitchFamily="18" charset="0"/>
                <a:ea typeface="Times New Roman" pitchFamily="18" charset="0"/>
                <a:cs typeface="Times New Roman" pitchFamily="18" charset="0"/>
              </a:rPr>
              <a:t>центральное</a:t>
            </a:r>
            <a:r>
              <a:rPr lang="en-US" altLang="ru-RU" sz="1600" dirty="0">
                <a:solidFill>
                  <a:prstClr val="black"/>
                </a:solidFill>
                <a:latin typeface="Times New Roman" pitchFamily="18" charset="0"/>
                <a:ea typeface="Times New Roman" pitchFamily="18" charset="0"/>
                <a:cs typeface="Times New Roman" pitchFamily="18" charset="0"/>
              </a:rPr>
              <a:t> </a:t>
            </a:r>
            <a:r>
              <a:rPr lang="ru-RU" altLang="ru-RU" sz="1600" dirty="0">
                <a:solidFill>
                  <a:prstClr val="black"/>
                </a:solidFill>
                <a:latin typeface="Times New Roman" pitchFamily="18" charset="0"/>
                <a:ea typeface="Times New Roman" pitchFamily="18" charset="0"/>
                <a:cs typeface="Times New Roman" pitchFamily="18" charset="0"/>
              </a:rPr>
              <a:t>отопление</a:t>
            </a:r>
            <a:r>
              <a:rPr lang="en-US" altLang="ru-RU" sz="1600" dirty="0">
                <a:solidFill>
                  <a:prstClr val="black"/>
                </a:solidFill>
                <a:latin typeface="Times New Roman" pitchFamily="18" charset="0"/>
                <a:ea typeface="Times New Roman" pitchFamily="18" charset="0"/>
                <a:cs typeface="Times New Roman" pitchFamily="18" charset="0"/>
              </a:rPr>
              <a:t>. </a:t>
            </a:r>
            <a:endParaRPr lang="en-US" altLang="ru-RU" sz="1600" dirty="0" smtClean="0">
              <a:solidFill>
                <a:prstClr val="black"/>
              </a:solidFill>
              <a:latin typeface="Times New Roman" pitchFamily="18" charset="0"/>
              <a:ea typeface="Times New Roman" pitchFamily="18" charset="0"/>
              <a:cs typeface="Times New Roman" pitchFamily="18" charset="0"/>
            </a:endParaRPr>
          </a:p>
          <a:p>
            <a:pPr lvl="0" indent="450850" eaLnBrk="0" fontAlgn="base" hangingPunct="0">
              <a:spcBef>
                <a:spcPct val="0"/>
              </a:spcBef>
              <a:spcAft>
                <a:spcPct val="0"/>
              </a:spcAft>
            </a:pPr>
            <a:r>
              <a:rPr lang="en-US" altLang="ru-RU" sz="1600" b="1" dirty="0">
                <a:solidFill>
                  <a:prstClr val="black"/>
                </a:solidFill>
                <a:latin typeface="Times New Roman" pitchFamily="18" charset="0"/>
                <a:ea typeface="Times New Roman" pitchFamily="18" charset="0"/>
                <a:cs typeface="Times New Roman" pitchFamily="18" charset="0"/>
              </a:rPr>
              <a:t>t</a:t>
            </a:r>
            <a:r>
              <a:rPr lang="en-US" altLang="ru-RU" sz="1600" b="1" dirty="0" smtClean="0">
                <a:solidFill>
                  <a:prstClr val="black"/>
                </a:solidFill>
                <a:latin typeface="Times New Roman" pitchFamily="18" charset="0"/>
                <a:ea typeface="Times New Roman" pitchFamily="18" charset="0"/>
                <a:cs typeface="Times New Roman" pitchFamily="18" charset="0"/>
              </a:rPr>
              <a:t>o </a:t>
            </a:r>
            <a:r>
              <a:rPr lang="en-US" altLang="ru-RU" sz="1600" b="1" dirty="0">
                <a:solidFill>
                  <a:prstClr val="black"/>
                </a:solidFill>
                <a:latin typeface="Times New Roman" pitchFamily="18" charset="0"/>
                <a:ea typeface="Times New Roman" pitchFamily="18" charset="0"/>
                <a:cs typeface="Times New Roman" pitchFamily="18" charset="0"/>
              </a:rPr>
              <a:t>invite</a:t>
            </a:r>
            <a:r>
              <a:rPr lang="en-US" altLang="ru-RU" sz="1600" dirty="0">
                <a:solidFill>
                  <a:prstClr val="black"/>
                </a:solidFill>
                <a:latin typeface="Times New Roman" pitchFamily="18" charset="0"/>
                <a:ea typeface="Times New Roman" pitchFamily="18" charset="0"/>
                <a:cs typeface="Times New Roman" pitchFamily="18" charset="0"/>
              </a:rPr>
              <a:t> – </a:t>
            </a:r>
            <a:r>
              <a:rPr lang="ru-RU" altLang="ru-RU" sz="1600" dirty="0">
                <a:solidFill>
                  <a:prstClr val="black"/>
                </a:solidFill>
                <a:latin typeface="Times New Roman" pitchFamily="18" charset="0"/>
                <a:ea typeface="Times New Roman" pitchFamily="18" charset="0"/>
                <a:cs typeface="Times New Roman" pitchFamily="18" charset="0"/>
              </a:rPr>
              <a:t>приглашать</a:t>
            </a:r>
            <a:r>
              <a:rPr lang="en-US" altLang="ru-RU" sz="1600" dirty="0">
                <a:solidFill>
                  <a:prstClr val="black"/>
                </a:solidFill>
                <a:latin typeface="Times New Roman" pitchFamily="18" charset="0"/>
                <a:ea typeface="Times New Roman" pitchFamily="18" charset="0"/>
                <a:cs typeface="Times New Roman" pitchFamily="18" charset="0"/>
              </a:rPr>
              <a:t>. He invited me to the theatre.</a:t>
            </a:r>
            <a:endParaRPr lang="ru-RU" altLang="ru-RU" sz="1600" dirty="0">
              <a:solidFill>
                <a:prstClr val="black"/>
              </a:solidFill>
              <a:latin typeface="Times New Roman" panose="02020603050405020304" pitchFamily="18" charset="0"/>
              <a:cs typeface="Times New Roman" panose="02020603050405020304" pitchFamily="18" charset="0"/>
            </a:endParaRPr>
          </a:p>
          <a:p>
            <a:pPr lvl="0" indent="450850" eaLnBrk="0" fontAlgn="base" hangingPunct="0">
              <a:spcBef>
                <a:spcPct val="0"/>
              </a:spcBef>
              <a:spcAft>
                <a:spcPct val="0"/>
              </a:spcAft>
            </a:pPr>
            <a:r>
              <a:rPr lang="en-US" altLang="ru-RU" sz="1600" b="1" dirty="0">
                <a:solidFill>
                  <a:prstClr val="black"/>
                </a:solidFill>
                <a:latin typeface="Times New Roman" pitchFamily="18" charset="0"/>
                <a:ea typeface="Times New Roman" pitchFamily="18" charset="0"/>
                <a:cs typeface="Times New Roman" pitchFamily="18" charset="0"/>
              </a:rPr>
              <a:t>House-warming</a:t>
            </a:r>
            <a:r>
              <a:rPr lang="en-US" altLang="ru-RU" sz="1600" dirty="0">
                <a:solidFill>
                  <a:prstClr val="black"/>
                </a:solidFill>
                <a:latin typeface="Times New Roman" pitchFamily="18" charset="0"/>
                <a:ea typeface="Times New Roman" pitchFamily="18" charset="0"/>
                <a:cs typeface="Times New Roman" pitchFamily="18" charset="0"/>
              </a:rPr>
              <a:t> – </a:t>
            </a:r>
            <a:r>
              <a:rPr lang="ru-RU" altLang="ru-RU" sz="1600" dirty="0">
                <a:solidFill>
                  <a:prstClr val="black"/>
                </a:solidFill>
                <a:latin typeface="Times New Roman" pitchFamily="18" charset="0"/>
                <a:ea typeface="Times New Roman" pitchFamily="18" charset="0"/>
                <a:cs typeface="Times New Roman" pitchFamily="18" charset="0"/>
              </a:rPr>
              <a:t>новоселье</a:t>
            </a:r>
            <a:r>
              <a:rPr lang="en-US" altLang="ru-RU" sz="1600" dirty="0">
                <a:solidFill>
                  <a:prstClr val="black"/>
                </a:solidFill>
                <a:latin typeface="Times New Roman" pitchFamily="18" charset="0"/>
                <a:ea typeface="Times New Roman" pitchFamily="18" charset="0"/>
                <a:cs typeface="Times New Roman" pitchFamily="18" charset="0"/>
              </a:rPr>
              <a:t>. </a:t>
            </a:r>
            <a:endParaRPr lang="en-US" altLang="ru-RU" sz="1600" dirty="0" smtClean="0">
              <a:solidFill>
                <a:prstClr val="black"/>
              </a:solidFill>
              <a:latin typeface="Times New Roman" pitchFamily="18" charset="0"/>
              <a:ea typeface="Times New Roman" pitchFamily="18" charset="0"/>
              <a:cs typeface="Times New Roman" pitchFamily="18" charset="0"/>
            </a:endParaRPr>
          </a:p>
          <a:p>
            <a:pPr lvl="0" indent="450850" eaLnBrk="0" fontAlgn="base" hangingPunct="0">
              <a:spcBef>
                <a:spcPct val="0"/>
              </a:spcBef>
              <a:spcAft>
                <a:spcPct val="0"/>
              </a:spcAft>
            </a:pPr>
            <a:r>
              <a:rPr lang="en-US" altLang="ru-RU" sz="1600" b="1" dirty="0" smtClean="0">
                <a:solidFill>
                  <a:prstClr val="black"/>
                </a:solidFill>
                <a:latin typeface="Times New Roman" pitchFamily="18" charset="0"/>
                <a:ea typeface="Times New Roman" pitchFamily="18" charset="0"/>
                <a:cs typeface="Times New Roman" pitchFamily="18" charset="0"/>
              </a:rPr>
              <a:t>Above</a:t>
            </a:r>
            <a:r>
              <a:rPr lang="en-US" altLang="ru-RU" sz="1600" dirty="0" smtClean="0">
                <a:solidFill>
                  <a:prstClr val="black"/>
                </a:solidFill>
                <a:latin typeface="Times New Roman" pitchFamily="18" charset="0"/>
                <a:ea typeface="Times New Roman" pitchFamily="18" charset="0"/>
                <a:cs typeface="Times New Roman" pitchFamily="18" charset="0"/>
              </a:rPr>
              <a:t> </a:t>
            </a:r>
            <a:r>
              <a:rPr lang="en-US" altLang="ru-RU" sz="1600" dirty="0">
                <a:solidFill>
                  <a:prstClr val="black"/>
                </a:solidFill>
                <a:latin typeface="Times New Roman" pitchFamily="18" charset="0"/>
                <a:ea typeface="Times New Roman" pitchFamily="18" charset="0"/>
                <a:cs typeface="Times New Roman" pitchFamily="18" charset="0"/>
              </a:rPr>
              <a:t>– </a:t>
            </a:r>
            <a:r>
              <a:rPr lang="ru-RU" altLang="ru-RU" sz="1600" dirty="0">
                <a:solidFill>
                  <a:prstClr val="black"/>
                </a:solidFill>
                <a:latin typeface="Times New Roman" pitchFamily="18" charset="0"/>
                <a:ea typeface="Times New Roman" pitchFamily="18" charset="0"/>
                <a:cs typeface="Times New Roman" pitchFamily="18" charset="0"/>
              </a:rPr>
              <a:t>над</a:t>
            </a:r>
            <a:r>
              <a:rPr lang="en-US" altLang="ru-RU" sz="1600" dirty="0">
                <a:solidFill>
                  <a:prstClr val="black"/>
                </a:solidFill>
                <a:latin typeface="Times New Roman" pitchFamily="18" charset="0"/>
                <a:ea typeface="Times New Roman" pitchFamily="18" charset="0"/>
                <a:cs typeface="Times New Roman" pitchFamily="18" charset="0"/>
              </a:rPr>
              <a:t>. </a:t>
            </a:r>
            <a:endParaRPr lang="en-US" altLang="ru-RU" sz="1600" dirty="0" smtClean="0">
              <a:solidFill>
                <a:prstClr val="black"/>
              </a:solidFill>
              <a:latin typeface="Times New Roman" pitchFamily="18" charset="0"/>
              <a:ea typeface="Times New Roman" pitchFamily="18" charset="0"/>
              <a:cs typeface="Times New Roman" pitchFamily="18" charset="0"/>
            </a:endParaRPr>
          </a:p>
          <a:p>
            <a:pPr lvl="0" indent="450850" eaLnBrk="0" fontAlgn="base" hangingPunct="0">
              <a:spcBef>
                <a:spcPct val="0"/>
              </a:spcBef>
              <a:spcAft>
                <a:spcPct val="0"/>
              </a:spcAft>
            </a:pPr>
            <a:r>
              <a:rPr lang="en-US" altLang="ru-RU" sz="1600" b="1" dirty="0" smtClean="0">
                <a:solidFill>
                  <a:prstClr val="black"/>
                </a:solidFill>
                <a:latin typeface="Times New Roman" pitchFamily="18" charset="0"/>
                <a:ea typeface="Times New Roman" pitchFamily="18" charset="0"/>
                <a:cs typeface="Times New Roman" pitchFamily="18" charset="0"/>
              </a:rPr>
              <a:t>Ceiling</a:t>
            </a:r>
            <a:r>
              <a:rPr lang="en-US" altLang="ru-RU" sz="1600" dirty="0" smtClean="0">
                <a:solidFill>
                  <a:prstClr val="black"/>
                </a:solidFill>
                <a:latin typeface="Times New Roman" pitchFamily="18" charset="0"/>
                <a:ea typeface="Times New Roman" pitchFamily="18" charset="0"/>
                <a:cs typeface="Times New Roman" pitchFamily="18" charset="0"/>
              </a:rPr>
              <a:t> </a:t>
            </a:r>
            <a:r>
              <a:rPr lang="en-US" altLang="ru-RU" sz="1600" dirty="0">
                <a:solidFill>
                  <a:prstClr val="black"/>
                </a:solidFill>
                <a:latin typeface="Times New Roman" pitchFamily="18" charset="0"/>
                <a:ea typeface="Times New Roman" pitchFamily="18" charset="0"/>
                <a:cs typeface="Times New Roman" pitchFamily="18" charset="0"/>
              </a:rPr>
              <a:t>– </a:t>
            </a:r>
            <a:r>
              <a:rPr lang="ru-RU" altLang="ru-RU" sz="1600" dirty="0">
                <a:solidFill>
                  <a:prstClr val="black"/>
                </a:solidFill>
                <a:latin typeface="Times New Roman" pitchFamily="18" charset="0"/>
                <a:ea typeface="Times New Roman" pitchFamily="18" charset="0"/>
                <a:cs typeface="Times New Roman" pitchFamily="18" charset="0"/>
              </a:rPr>
              <a:t>потолок</a:t>
            </a:r>
            <a:r>
              <a:rPr lang="en-US" altLang="ru-RU" sz="1600" dirty="0" smtClean="0">
                <a:solidFill>
                  <a:prstClr val="black"/>
                </a:solidFill>
                <a:latin typeface="Times New Roman" pitchFamily="18" charset="0"/>
                <a:ea typeface="Times New Roman" pitchFamily="18" charset="0"/>
                <a:cs typeface="Times New Roman" pitchFamily="18" charset="0"/>
              </a:rPr>
              <a:t>.</a:t>
            </a:r>
            <a:endParaRPr lang="en-US" altLang="ru-RU" sz="1600" dirty="0">
              <a:solidFill>
                <a:prstClr val="black"/>
              </a:solidFill>
              <a:latin typeface="Times New Roman" panose="02020603050405020304" pitchFamily="18" charset="0"/>
              <a:cs typeface="Times New Roman" panose="02020603050405020304" pitchFamily="18" charset="0"/>
            </a:endParaRPr>
          </a:p>
        </p:txBody>
      </p:sp>
      <p:sp>
        <p:nvSpPr>
          <p:cNvPr id="10" name="Rectangle 2"/>
          <p:cNvSpPr>
            <a:spLocks noChangeArrowheads="1"/>
          </p:cNvSpPr>
          <p:nvPr/>
        </p:nvSpPr>
        <p:spPr bwMode="auto">
          <a:xfrm>
            <a:off x="2590800" y="3200400"/>
            <a:ext cx="6399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en-US"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46558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Замещающее содержимое 11" descr="838-kniga-ajris-moja-komnata-my-room-nagljadnoe-posobie-plakatanglijskij-jazyk-5-"/>
          <p:cNvPicPr>
            <a:picLocks noGrp="1" noChangeAspect="1"/>
          </p:cNvPicPr>
          <p:nvPr>
            <p:ph idx="1"/>
          </p:nvPr>
        </p:nvPicPr>
        <p:blipFill rotWithShape="1">
          <a:blip r:embed="rId2"/>
          <a:srcRect l="1755" t="2249" r="1765" b="8958"/>
          <a:stretch/>
        </p:blipFill>
        <p:spPr>
          <a:xfrm>
            <a:off x="228600" y="152400"/>
            <a:ext cx="8686800" cy="6333067"/>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7391400" cy="1447800"/>
          </a:xfrm>
        </p:spPr>
        <p:txBody>
          <a:bodyPr/>
          <a:lstStyle/>
          <a:p>
            <a:r>
              <a:rPr lang="en-US" dirty="0" smtClean="0"/>
              <a:t> </a:t>
            </a:r>
            <a:endParaRPr lang="ru-RU" dirty="0"/>
          </a:p>
        </p:txBody>
      </p:sp>
      <p:sp>
        <p:nvSpPr>
          <p:cNvPr id="39937" name="Rectangle 1"/>
          <p:cNvSpPr>
            <a:spLocks noChangeArrowheads="1"/>
          </p:cNvSpPr>
          <p:nvPr/>
        </p:nvSpPr>
        <p:spPr bwMode="auto">
          <a:xfrm>
            <a:off x="0" y="6019800"/>
            <a:ext cx="2286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400" b="1" dirty="0" smtClean="0">
                <a:solidFill>
                  <a:srgbClr val="000000"/>
                </a:solidFill>
                <a:latin typeface="Georgia" pitchFamily="18" charset="0"/>
                <a:ea typeface="Calibri" pitchFamily="34" charset="0"/>
                <a:cs typeface="Times New Roman" pitchFamily="18" charset="0"/>
              </a:rPr>
              <a:t>      a carpet</a:t>
            </a:r>
            <a:endParaRPr lang="en-US" sz="3200" b="1" dirty="0" smtClean="0">
              <a:solidFill>
                <a:prstClr val="black"/>
              </a:solidFill>
              <a:latin typeface="Arial" pitchFamily="34" charset="0"/>
              <a:cs typeface="Arial" pitchFamily="34" charset="0"/>
            </a:endParaRPr>
          </a:p>
        </p:txBody>
      </p:sp>
      <p:pic>
        <p:nvPicPr>
          <p:cNvPr id="39941" name="Picture 5" descr="http://www.motherearthnews.com/~/media/Images/MEN/Editorial/Articles/Magazine%20Articles/1976/07-01/We%20Make%20Do%20Without%20A%20Refrigerator/fridge.jpg"/>
          <p:cNvPicPr>
            <a:picLocks noChangeAspect="1" noChangeArrowheads="1"/>
          </p:cNvPicPr>
          <p:nvPr/>
        </p:nvPicPr>
        <p:blipFill>
          <a:blip r:embed="rId2" cstate="print"/>
          <a:srcRect/>
          <a:stretch>
            <a:fillRect/>
          </a:stretch>
        </p:blipFill>
        <p:spPr bwMode="auto">
          <a:xfrm>
            <a:off x="6858000" y="3429000"/>
            <a:ext cx="1905001" cy="2667000"/>
          </a:xfrm>
          <a:prstGeom prst="rect">
            <a:avLst/>
          </a:prstGeom>
          <a:noFill/>
        </p:spPr>
      </p:pic>
      <p:sp>
        <p:nvSpPr>
          <p:cNvPr id="39943" name="AutoShape 7" descr="Картинки по запросу a chai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39945" name="AutoShape 9" descr="Картинки по запросу a chai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39947" name="Picture 11" descr="http://www.illusionspoint.com/wp-content/uploads/2010/09/optical-illusion-art-3.jpg"/>
          <p:cNvPicPr>
            <a:picLocks noChangeAspect="1" noChangeArrowheads="1"/>
          </p:cNvPicPr>
          <p:nvPr/>
        </p:nvPicPr>
        <p:blipFill>
          <a:blip r:embed="rId3" cstate="print"/>
          <a:srcRect/>
          <a:stretch>
            <a:fillRect/>
          </a:stretch>
        </p:blipFill>
        <p:spPr bwMode="auto">
          <a:xfrm>
            <a:off x="4724400" y="4191000"/>
            <a:ext cx="1752600" cy="2286000"/>
          </a:xfrm>
          <a:prstGeom prst="rect">
            <a:avLst/>
          </a:prstGeom>
          <a:noFill/>
        </p:spPr>
      </p:pic>
      <p:sp>
        <p:nvSpPr>
          <p:cNvPr id="36" name="Прямоугольник 35"/>
          <p:cNvSpPr/>
          <p:nvPr/>
        </p:nvSpPr>
        <p:spPr>
          <a:xfrm>
            <a:off x="3657600" y="6334780"/>
            <a:ext cx="1905000" cy="523220"/>
          </a:xfrm>
          <a:prstGeom prst="rect">
            <a:avLst/>
          </a:prstGeom>
        </p:spPr>
        <p:txBody>
          <a:bodyPr wrap="square">
            <a:spAutoFit/>
          </a:bodyPr>
          <a:lstStyle/>
          <a:p>
            <a:r>
              <a:rPr lang="en-US" sz="2800" b="1" dirty="0" smtClean="0">
                <a:solidFill>
                  <a:prstClr val="black"/>
                </a:solidFill>
              </a:rPr>
              <a:t>     a chair</a:t>
            </a:r>
            <a:endParaRPr lang="ru-RU" sz="2800" b="1" dirty="0">
              <a:solidFill>
                <a:prstClr val="black"/>
              </a:solidFill>
            </a:endParaRPr>
          </a:p>
        </p:txBody>
      </p:sp>
      <p:pic>
        <p:nvPicPr>
          <p:cNvPr id="39949" name="Picture 13" descr="http://www.talklocal.com/blog/wp-content/uploads/2013/03/How-To-Repair-Torn-Couch-Fabric-Furnitrue-Reupholstery.jpg"/>
          <p:cNvPicPr>
            <a:picLocks noChangeAspect="1" noChangeArrowheads="1"/>
          </p:cNvPicPr>
          <p:nvPr/>
        </p:nvPicPr>
        <p:blipFill>
          <a:blip r:embed="rId4" cstate="print"/>
          <a:srcRect/>
          <a:stretch>
            <a:fillRect/>
          </a:stretch>
        </p:blipFill>
        <p:spPr bwMode="auto">
          <a:xfrm>
            <a:off x="152400" y="533400"/>
            <a:ext cx="2819400" cy="1676400"/>
          </a:xfrm>
          <a:prstGeom prst="rect">
            <a:avLst/>
          </a:prstGeom>
          <a:ln>
            <a:noFill/>
          </a:ln>
          <a:effectLst>
            <a:softEdge rad="112500"/>
          </a:effectLst>
        </p:spPr>
      </p:pic>
      <p:sp>
        <p:nvSpPr>
          <p:cNvPr id="39" name="Прямоугольник 38"/>
          <p:cNvSpPr/>
          <p:nvPr/>
        </p:nvSpPr>
        <p:spPr>
          <a:xfrm>
            <a:off x="3200400" y="304800"/>
            <a:ext cx="1905000" cy="461665"/>
          </a:xfrm>
          <a:prstGeom prst="rect">
            <a:avLst/>
          </a:prstGeom>
        </p:spPr>
        <p:txBody>
          <a:bodyPr wrap="square">
            <a:spAutoFit/>
          </a:bodyPr>
          <a:lstStyle/>
          <a:p>
            <a:pPr fontAlgn="base">
              <a:spcBef>
                <a:spcPct val="0"/>
              </a:spcBef>
              <a:spcAft>
                <a:spcPct val="0"/>
              </a:spcAft>
            </a:pPr>
            <a:r>
              <a:rPr lang="en-US" sz="2400" b="1" dirty="0" smtClean="0">
                <a:solidFill>
                  <a:srgbClr val="000000"/>
                </a:solidFill>
                <a:latin typeface="Georgia" pitchFamily="18" charset="0"/>
                <a:ea typeface="Calibri" pitchFamily="34" charset="0"/>
                <a:cs typeface="Times New Roman" pitchFamily="18" charset="0"/>
              </a:rPr>
              <a:t>       a bed</a:t>
            </a:r>
            <a:endParaRPr lang="en-US" sz="3200" b="1" dirty="0" smtClean="0">
              <a:solidFill>
                <a:prstClr val="black"/>
              </a:solidFill>
              <a:latin typeface="Arial" pitchFamily="34" charset="0"/>
              <a:cs typeface="Arial" pitchFamily="34" charset="0"/>
            </a:endParaRPr>
          </a:p>
        </p:txBody>
      </p:sp>
      <p:pic>
        <p:nvPicPr>
          <p:cNvPr id="39951" name="Picture 15" descr="http://static1.squarespace.com/static/511b12efe4b0d075328d3e82/541ca7cde4b0739fc5234576/541ca7cee4b0739fc5234de5/1411164672965/bed3.jpg"/>
          <p:cNvPicPr>
            <a:picLocks noChangeAspect="1" noChangeArrowheads="1"/>
          </p:cNvPicPr>
          <p:nvPr/>
        </p:nvPicPr>
        <p:blipFill>
          <a:blip r:embed="rId5" cstate="print"/>
          <a:srcRect/>
          <a:stretch>
            <a:fillRect/>
          </a:stretch>
        </p:blipFill>
        <p:spPr bwMode="auto">
          <a:xfrm>
            <a:off x="2895600" y="914400"/>
            <a:ext cx="2819400" cy="1357313"/>
          </a:xfrm>
          <a:prstGeom prst="rect">
            <a:avLst/>
          </a:prstGeom>
          <a:ln>
            <a:noFill/>
          </a:ln>
          <a:effectLst>
            <a:softEdge rad="112500"/>
          </a:effectLst>
        </p:spPr>
      </p:pic>
      <p:sp>
        <p:nvSpPr>
          <p:cNvPr id="41" name="Прямоугольник 40"/>
          <p:cNvSpPr/>
          <p:nvPr/>
        </p:nvSpPr>
        <p:spPr>
          <a:xfrm>
            <a:off x="609600" y="609600"/>
            <a:ext cx="1905000" cy="461665"/>
          </a:xfrm>
          <a:prstGeom prst="rect">
            <a:avLst/>
          </a:prstGeom>
        </p:spPr>
        <p:txBody>
          <a:bodyPr wrap="square">
            <a:spAutoFit/>
          </a:bodyPr>
          <a:lstStyle/>
          <a:p>
            <a:pPr fontAlgn="base">
              <a:spcBef>
                <a:spcPct val="0"/>
              </a:spcBef>
              <a:spcAft>
                <a:spcPct val="0"/>
              </a:spcAft>
            </a:pPr>
            <a:r>
              <a:rPr lang="en-US" sz="2400" b="1" dirty="0" smtClean="0">
                <a:solidFill>
                  <a:srgbClr val="000000"/>
                </a:solidFill>
                <a:latin typeface="Georgia" pitchFamily="18" charset="0"/>
                <a:ea typeface="Calibri" pitchFamily="34" charset="0"/>
                <a:cs typeface="Times New Roman" pitchFamily="18" charset="0"/>
              </a:rPr>
              <a:t>       a sofa</a:t>
            </a:r>
            <a:endParaRPr lang="en-US" sz="3200" b="1" dirty="0" smtClean="0">
              <a:solidFill>
                <a:prstClr val="black"/>
              </a:solidFill>
              <a:latin typeface="Arial" pitchFamily="34" charset="0"/>
              <a:cs typeface="Arial" pitchFamily="34" charset="0"/>
            </a:endParaRPr>
          </a:p>
        </p:txBody>
      </p:sp>
      <p:pic>
        <p:nvPicPr>
          <p:cNvPr id="39953" name="Picture 17" descr="http://www.homeharmonizing.com/wp-content/uploads/2012/12/DIY-Bookshelf.jpg"/>
          <p:cNvPicPr>
            <a:picLocks noChangeAspect="1" noChangeArrowheads="1"/>
          </p:cNvPicPr>
          <p:nvPr/>
        </p:nvPicPr>
        <p:blipFill>
          <a:blip r:embed="rId6" cstate="print"/>
          <a:srcRect/>
          <a:stretch>
            <a:fillRect/>
          </a:stretch>
        </p:blipFill>
        <p:spPr bwMode="auto">
          <a:xfrm>
            <a:off x="6172200" y="533400"/>
            <a:ext cx="2971800" cy="2133599"/>
          </a:xfrm>
          <a:prstGeom prst="rect">
            <a:avLst/>
          </a:prstGeom>
          <a:ln>
            <a:noFill/>
          </a:ln>
          <a:effectLst>
            <a:softEdge rad="112500"/>
          </a:effectLst>
        </p:spPr>
      </p:pic>
      <p:sp>
        <p:nvSpPr>
          <p:cNvPr id="43" name="Прямоугольник 42"/>
          <p:cNvSpPr/>
          <p:nvPr/>
        </p:nvSpPr>
        <p:spPr>
          <a:xfrm>
            <a:off x="6172200" y="152400"/>
            <a:ext cx="2590800" cy="461665"/>
          </a:xfrm>
          <a:prstGeom prst="rect">
            <a:avLst/>
          </a:prstGeom>
        </p:spPr>
        <p:txBody>
          <a:bodyPr wrap="square">
            <a:spAutoFit/>
          </a:bodyPr>
          <a:lstStyle/>
          <a:p>
            <a:pPr fontAlgn="base">
              <a:spcBef>
                <a:spcPct val="0"/>
              </a:spcBef>
              <a:spcAft>
                <a:spcPct val="0"/>
              </a:spcAft>
            </a:pPr>
            <a:r>
              <a:rPr lang="en-US" sz="2400" b="1" dirty="0" smtClean="0">
                <a:solidFill>
                  <a:srgbClr val="000000"/>
                </a:solidFill>
                <a:latin typeface="Georgia" pitchFamily="18" charset="0"/>
                <a:ea typeface="Calibri" pitchFamily="34" charset="0"/>
                <a:cs typeface="Times New Roman" pitchFamily="18" charset="0"/>
              </a:rPr>
              <a:t>       a bookcase</a:t>
            </a:r>
            <a:endParaRPr lang="en-US" sz="3200" b="1" dirty="0" smtClean="0">
              <a:solidFill>
                <a:prstClr val="black"/>
              </a:solidFill>
              <a:latin typeface="Arial" pitchFamily="34" charset="0"/>
              <a:cs typeface="Arial" pitchFamily="34" charset="0"/>
            </a:endParaRPr>
          </a:p>
        </p:txBody>
      </p:sp>
      <p:sp>
        <p:nvSpPr>
          <p:cNvPr id="39955" name="AutoShape 19" descr="Картинки по запросу a ta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39957" name="AutoShape 21" descr="Картинки по запросу a ta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39959" name="AutoShape 23" descr="data:image/jpeg;base64,/9j/4AAQSkZJRgABAQAAAQABAAD/2wCEAAkGBxMSEhATEhIVFRUWFRYVGBYXFRUVFhcVFxgXGBgYFRgaHSggGBolHRgVITEiJyorLi4uFyAzODMtNygtLisBCgoKDg0OGxAQGy0lICUvLS4tNS41LS8uLS0yLy8tLS01Li0tLTUvLS0tLS0tLS0tLy0tLS0tLS0tKy0tLS0tLf/AABEIAMEA8AMBIgACEQEDEQH/xAAcAAEAAQUBAQAAAAAAAAAAAAAABwEDBAUGAgj/xABEEAABBAECAwMIBwYDCAMAAAABAAIDEQQSIQUxQQYTIgcyMzRRYXOBI3FykbGywRRCYnShszVS0SRjg7TE4fDxJZPC/8QAGQEBAAMBAQAAAAAAAAAAAAAAAAMEBQEC/8QAMBEAAgEDAgMFBwUBAAAAAAAAAAECAwQRITEycYEFEkGR8CMzUaGxwdETIkJSYeH/2gAMAwEAAhEDEQA/AJwREQBERAEREAREQBERAEREAREQBERAEREAREQBERAEREAREQBERAEREAREQBERAEVLTUgKotZn9oMWElsuREx4F6C9veUeVRg6j8gtRldvcVt6BLKQNtLCAfdb6r5rxKpCPE0jqi3sdSSlqPcvyhSmxDjMaCNnyykkH3xsbTh/xBz6LVZPazNfdzBgPSKMNHyLtTgfmqs7+hH+WeRKqE34Er2tdxDj+LA7TNkwRu28L5WNd4jQOkm6UR5k8kurvZZJARRDnuLXDfZzL0kfJWIImtFMaGj2AAD7gqs+1oLhi38vySK1fiycMfIZI1r43te0iw5pDmke0EbFewfeoOgaY3F0ZdG5xaXOjcYy4tutek+Ot/Osbnbmt7h9rsyPT9I2UCrbKzci+j20Q7mLOoC+RpSU+1KUuLQ8ytpLYlYIuJ4f5Q2Ef7RjvjO/o3CZvPYA01117Wj5ro+HdocWdwbFPG55s6NQbJQ5nu3U6vfSvwqwnwtMhcWt0bNFTUgKkPJVERAEREAREQBERAEREAREQHkuWqze02JEXNkyYg9tB0YeHyC65xttw5g8uqj7ymRStypXz6zjPiiERLHzY7ZGF+sSsbs0lzmEXV9DsQtLDENLTHpdHybopza6UW7V0/7Klc3bpPCjkmp0u8s5JGy+3+M29DJZCK5M0g+8F5H9VpczyhTu1CHHiYNtL5HukPSw6NgaL58n7V15Lkw4UCORAIPSjyrpSLLqdp1m9EkWY20Db5PanNku8jTfMRsawCujSbeB9bjzWpzHOm1d898uogkSPc9pIqjoJ09B0VCqhVJ3Vae8mSKlFbI8wwtYKY0NHsaABv7gvZVKRQN5JMFVSlVFwFLVSEpUQBCgKqgAVuaFrxpe1rmno4Ag/I7L3SLqbWqGDMweMZEPo8iUdac7vBv1+k1Le8P7fZDKE8Mcrb89hMTwK2Gh2pr3X11MG/IdeWtFbp31eG0s89SKVGD8CTMPtxhvA1yGE9RK0sA23t/mAcxZPT6l0EUwcA5rg5pAIIIIIO4II5ghQmvOIO6cXxExONEujJYXEXWrT51W7mD5xV6n2t/ePkQStfgyc0UU4na/NioCRko2sSst1A7hsjC2ieWpwfW23t6HB8oMZoTwyRmt3NIlYDfSgHV1vT0Kv076hPaXmQyozj4HaotZw3j+NOSIp2OcBZZemQC6t0bqcBfUhbIFWskRVERdAREQBERAUK4rtV2NxRFk5MTXQSsifIHQu0Nc5jS7xx7sddAE6brkQu2WPxHEE0UsTiQ2RjoyRVgPBaSLBF0fYuOKawxsQFj8SlEccmRG17XNY/XDqDhYaafGTbroA0d7AqlsMOeOUHunh5bs5vmyNcNgHsNFriQ+7rcbbLW8LmL8PHca5Qj3bPaP0/qq5WHGyWd08D3te/W2aMFzowWMY4Es8bPMJ1cvvpYlSlCWVjX14fhmk00k0bUE/UdrB5i75/MH69JVLWLD3ujVFM3LiIPhdobJXue3Yu87ZwHICxuvceex7tPiilPKOYGOzuTodR1bn92xTNq5qjK3/r6+68up1S+Jkqi9SRkcwedA9OtfoPrIG68qu4tHvIRLQheToKWlJaAUgSkQ6LVVRKQ4NSrSpXzVKQFUVN1W0AtKRKQFueBjxT2NcPY5ocPuK2OJxjJi9HkyjnsXd4N/dIHWsNUtS061SHC2jy4RlujqsDt9kN2yIY5Bv4odURGwoaJHODt731jpt7ehwu3GG7z5DCevetLWjayTJ5gb0skfgo0CWr1PtSrHiSZBK2i9tCbYZmvaHMcHNIBDmkEEEWCCOYohXFB+MTGbic6M6i76NzmW483EA0T7yCt1g9r82Ii5GTNoAtlYGu2BrTJHWm9rLmv5Dlvd+n2pRlxaEMraa21JWtFxeB5QIzQnhkjO27fpW7mjVU6ht+7fuXV8OzI5o2SxO1MeLa6iLHLkQCFehVhUWYPJA4uO5kqhVUUhw+c8BpZgaSC18cTwQRTmSR6tnA7tc1w3B3BC6krR5cZcOJNaLc7JzmgbbkyygD/2tzHIHBrmmw4BwPtB3BWHcbvmzZocK5Iy+xfZGDMbxB7jJFK3LLRLC/Q/T3MDtJBBa4WXec01qdVWVXjfZLMjaWyQszoermBrJRtZLoXGncj5hs2AG9VuPJVPUvE4a5SQ5Gr3zRlmmvYO4u731e7eQSFp/o06sIuS8Fr4+ZmSnKE2l8SA8WHdwxJzGWmnY8zC4MduA0sdUkX7wrltQ2C9PzwzSMiJ2OAR426Xw9LBcAdAoAW4N5uo9VMnG+zmLl0ciBj3AEB+7XtBq9MjSHN5DkVxfEOw2XCHfs8wyo69HPTZz7QJGgMd7tTRZNEjmqdWymtY689H57PqiSNZPfT6HNsbbQ5rmvaRepniBqt21djnsL5AbrwN65/dX33yPuKxJsSPvC36bCyL3YR3Yc7fanAxy8ubTuG7GlekmnZffRCVtUZIbEnWiYufU+aTubAAWbOgs42f+6f8fR9CwpF5LXmCeOUOMEjJCBemw1wvVWofu8gKIGzSd1cc2uY61vt7fv2VeVKSPakea9iApSEqM9FSFSkAS1wC1VCqUgFJSWqoDzSovaIDzaraFGtJNNa53vrwjeiS40NvZd+5dSbDZQJqVcmMRi55mQg7cwXXRsNv97lWzro7LBfxiAEtigfK7Q5+ub6OPRsC+3geA0fNbQIOynhQnPZeuex5csGfA0yXoBdRokDwg7g78tiDsLVckRxAd9M2MuBpoILzsL0A+cQTy0lY8UOTO1hnnczUGkxQt7qrG7XOdqeOoIsURtVLvfJRwaBmBjZAjaZZm96+QgOeSS6hrPiIaCQLJNcyVdt+z1UbzLb4a/N/giq1XBLTc5zhvCcnIo4+GWsO4mySWNIsbtjNyOA2cAQ0EDYhSP2T4R+x4mNjF+sxRtYXAUCRzIF7DmtrSALYo28KKxEpTqOb1KqjlVFOeCEs6IMzeJMbs1uU4gXdGRkcr/fu97j7rpeeEegx/hR/kCv8cYWcR4kHCi6WOUct43xMa123tMb9ue3vVnhQ+ijH+UFg+phLRfvoBY10v3y5/Y17Z/sXL7nTeS31zivw8L/qVJCjHycyFvEctg5S4sUjr56opHsbXsFSOvnuBy6yctO391HkZtf3kuYREUxEYnEOHxzsMc0bJGHm17Q5p+RXE8Q8nro9TsLIeP8AcZDjLF7gyT0jOu5LuY2oUpBReJ04zWJLJ1ScdUQbxrAMbh+3Yz8Z1nTkAgx37Wzs2bem6fRIaLHRWxFkxea5uSz2SENlFb7PaNL+WwIG557KTPKh/hXEfgO/EKJ5eH92WnGcYSXBukAGJ3Pzo/v82jufdWZcW0YYUXv4PVee6LlGcp5/wysbOhc4R+KF/LupAWm7GzSdnbA1pJBsmisqSMtG42oknoKrmeg3PybutPxbjBiAjy4WSNIJ1NBcx1VtoIJYSTQ5jcb7msjEjFj9iygQdXgkLp4/CQCQ7VrB8X+aj8lRqUdMyX3XmvuiVPDx68jMb0I619W+6fL/AEWCzjYNCeJ0Ng6pNnsbRLQS4A14tfngDw2dlSDiQLS+2ObT3fRu1ENaTzBPsre+ZUMraW69ddjqmjPpVBWM/NYCRZ84sJogBwOncmq35ffy3VMXMbLfdNe8gA0GkbHcWXUBfSyLo+xQulNbo995GWV5Jrqr5w3tBdI9kbRuSTq2G5NmgPD16exYcGbCfQRTZbh+9VMsWD43aY7o34dnCua7Gk5beuu3zON4MhjHO81rj8thRAO5268ueyuSwtjGqeVkbdr1OAHMitRoDpv9as5b8irnyYcVnI6Kc72elloAHevDYIC98H4SZ3B2LiS5Eles5LXRsrkbkkb7RWljTubrmVPStXPbXlr83p9TzKolvp6+BZgz2OH+zwSznbxvaY47IokukAHOrDR1OypnSybftOW3HBstjg3ldVX4ngufW3msGzjfRdrjdhMiUA5OaYv93ita2uRAMsocSQbGwAIA2C6nhHZnFxfV4GMJq31qkNXRdI63OIs7knmtKl2e95YXzfm9PJFedx8PwQoJWRyBmPhOEhZrEuU2VhMeqg5hkBfI29JG422sLzxGGQx5Mszw+QwSMGluhjW051NBsnfqSV0vbN5PFcoON6MfGa3+EO71zgPZZAPyWnzhbCDyJa0joQ5zQR9RBK81IqnU7sfnuWKK70O8zYZU2hr3kWGNc4gcyGi/9VI3YDDMPDcCMm6gjNjl4gHfqov45IG4+Q5xod0/+rSFMXAMd0eLixvFPZDExwsGnNY0EWNjuDyViw2kyK+eqRnoiLQKIREQEP8AbD/Fsz4OJ+EyweGejH2n/nctt5QowzigLRXeYjXP66nMkc1p35UCRtztajh3J/xH/osi8WJy6GraP9kepv8Ayf8A+KS/yI/vBSgom7JuLeK4lGtePktdX7waYi0H20SSPrKllX7V5pRKNysVWERFYIAiIgMDj3C2ZWPPjyebKxzCRdixsRXsO/yUX8V7G8Rhc3RHHlsDwQ5j2RSEC93skIZ9ZDuZ80BS/SLxOnGW6PUZyjsRdB5Np8h8b82VkbGEExQFznO0va4AzOqhbQfC0H39VvuJeT/HmklmGqCQhjY3wOLNDGDYOYfA+zdgg7AVXNdnSUkacVHupaCU5Sfeb1Ij4h2Py8QyOa05cbyC58YDZxXQw8nN5+Yb8fm8yuI4XwrUyV7HSQy97kN8XIDvHDQ+J1t+sUDYX0moJh9JmfzuX/zEip3FKNKLlDxxy8izbtzliRp3QyMOPG+EzadLgYnAamxuDjrEp8Jt7dw7xWb2pbXFhyTWgsxm6WM2HfyBrL07mmA+Igij7irkfp4/hS/nhWbkz6GPeRYa1ziOp0gmv6KjKSeFj1yLkaK1Zouy8IyYoHjGyc3ILQXamvMbHXbTql0xMFNNOH+Uize/f4nYrMlrv8iPHZ1Zjt7x5ANUJZAAARfJlg1uaXTdgMIw8NwIyQ4jHjN8vOGr9V0FLUVpSzlrPPw6bGa608YRz3B+xeHj04Rd7LVGaf6WU3z8ThTR/C0Ac9t10GlVRWEktERBERdBDnaiUP4nnuHJoghP242F7vlUrP6rWZIvQ32vYPuId/8Amvmsvi/+IcU/mR/Yh/7rGm3dEP4wfuBJ/oseu/bs1aC9ki12paXYs7Wi3PaGMaN3Oe4gNa0c3OJ2AG6nlQjmefh/zuH/AMxGpuKtWC9n1Kt6/aBERXioEREBFflNbp4jiuds2TFfGw2PE9koc5vuoPad+d7dVo+HH0o9j/xaHfqpj4rwmHJYY54myMPRwuve082nrY3FBcVB5L2tfJefk904gho7oSbNaLdLosmwflSp17Z1HlMt0LlU1ho03ZY//LYXwMvb5QqW1puB9l8TDN48DGPogyeJ8hBN0ZHkvI2GxPRblWKVP9OCiQVZ9+bkERFIRhERAEREAREQFCFAXBp+9jM9V38ks5bz0mWRz9N9aur60p+Xz32W9Ux/hj8SqV97tcy3Z8fQ2Efp4/hS/ngV3i/oMj4Un5CrMfp4/hS/nhV7jHoMj4Un5Cs3+UfXiaK2l68CW+y3qWF/Lw/22raLV9lvUsL+Xh/ttW0W+YYREQBERAQW2QumzXONuOZkgk7khkrmN+5rWtHuCH0kP2nfkcsfhU4la+YChPNNOAebRLI54afaRayGenj+FL+aH/U/esWq/ay6/Q16S9nHobDA9e4X7DlH51DMRfzAKmMKJOzkYfxPAa7cBmRKPdIxrGtN+4SPFct/qUthaFmsUUUbt5qsqiIrRWCIiAIiIAiIgCIiAIiIAiIgCIiAL577LeqY32B+JX0Ivnvst6pj/DH6qlfcC5luz42bCP08fwpfzwK5xg1j5F7DupPyleMT00vwof6umv8AAfcrHaz1PK+Gf0WclmcY8vyaGcQk+ZNHZlpGHhgggjHhBB2IPdt2K2SIt4xAiIgCItZ2mcRh5hBojHmII2IPdu5FAQd2W9Uxvhj9VsMXed/8ETa/4jnar/8AqZXzVnhIqCD2d1H+ULIwh9LM7ppjZ8263H5VI3+qwpvMpP1ubUFhRXrY3vYqLXxSM3Xc4srx/EZXsZR+rTfzUqqMvJzEX8RyniqixYo3Xdl0sj3tr2io3Xy6c1Jq1rZYpRMu4easgiIpyEIiIAiIgCIiAIiIAiIgCIiAIiIAvnvst6pjfYH4lfQi+e+y3qmN9gfiVSvuBcy3Z8b5Gww/TS/Ch/NOrPaz1PK+Gf0V7D9NN8KH806s9rPU8r4Z/RZ697HoX5e7fUnpERbpihERAFjcSxBNDNESQJI3xkjmA9paSPvWSiAhHP4Pk4AazIiJiY0AZEVviLW025G+dEaomxp5+IgWsLA4jHrkawmRzixzWRNdK5wLGAGmA0CdrNCzzCnkt/8APcsbC4ZDDrMUUcetxe7QxrNTzzc6huTQ3VWVpBvJZjdTSwcn5OeBTwuy8mePujkCFrYiWue1sIkp0hbYBd3nm2a07mzQ7dUAVVYjFRSSK8pOTywiIvRwIiIAiIgCIiAIiIAiIgCIiAIiIAvnvst6pjfYH4lfQi+e+y3qmN9gfqqV9wLmW7PjfI2GH6ab4UP5p164tCJGxRO82aeCF9c9EsrGOo9DRO6phD6ab4cI+eqb/UferuZ5+H/O4f8AfjVCHvo9PoXp+5l1JuREW4YwREQBERAEREAREQBERAEREAREQBERAEREAREQBERAEREAXz/wvHfjMixchpinjZRjeRZFkamEbPZ7CLX0AtdxrgkGXGY542vHMEjxsd0fG7mx4s0RuFDWpKpHDJaVV05ZIf4f50/22/karsTDkZGNDADI9mVjyPDdxGyOVr3GR3Jnha6gSCdJAsrrMLyZNEkne5UskBcC2IfRuIAA0zSg6nigBtpsXd2u14ZwyHHjEcEbI2Dk1jQ0fWa5k8yTuVXp2eJqUnsWKl3mPdSMsIiK8UgiIgCIiAIiIAiIgCIiAIiIAiIgCIiAIiIAiIgCIiAIiIAqFEQFUREAREQBERAEREAREQBERAERE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39961" name="Picture 25" descr="http://1.bp.blogspot.com/-VgB5sWFaono/Vd90asbmMWI/AAAAAAAAQA4/ocnQEAHCt8s/s280/041-how-to-draw-cartoon-table.png"/>
          <p:cNvPicPr>
            <a:picLocks noChangeAspect="1" noChangeArrowheads="1"/>
          </p:cNvPicPr>
          <p:nvPr/>
        </p:nvPicPr>
        <p:blipFill>
          <a:blip r:embed="rId7" cstate="print"/>
          <a:srcRect/>
          <a:stretch>
            <a:fillRect/>
          </a:stretch>
        </p:blipFill>
        <p:spPr bwMode="auto">
          <a:xfrm>
            <a:off x="4343400" y="2590800"/>
            <a:ext cx="2667000" cy="1743075"/>
          </a:xfrm>
          <a:prstGeom prst="rect">
            <a:avLst/>
          </a:prstGeom>
          <a:noFill/>
        </p:spPr>
      </p:pic>
      <p:sp>
        <p:nvSpPr>
          <p:cNvPr id="39962" name="Rectangle 26"/>
          <p:cNvSpPr>
            <a:spLocks noChangeArrowheads="1"/>
          </p:cNvSpPr>
          <p:nvPr/>
        </p:nvSpPr>
        <p:spPr bwMode="auto">
          <a:xfrm>
            <a:off x="4800600" y="2445351"/>
            <a:ext cx="13716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400" b="1" dirty="0" smtClean="0">
                <a:solidFill>
                  <a:srgbClr val="000000"/>
                </a:solidFill>
                <a:latin typeface="Georgia" pitchFamily="18" charset="0"/>
                <a:ea typeface="Calibri" pitchFamily="34" charset="0"/>
                <a:cs typeface="Times New Roman" pitchFamily="18" charset="0"/>
              </a:rPr>
              <a:t>a table</a:t>
            </a:r>
            <a:endParaRPr lang="en-US" sz="3200" b="1" dirty="0" smtClean="0">
              <a:solidFill>
                <a:prstClr val="black"/>
              </a:solidFill>
              <a:latin typeface="Arial" pitchFamily="34" charset="0"/>
              <a:cs typeface="Arial" pitchFamily="34" charset="0"/>
            </a:endParaRPr>
          </a:p>
        </p:txBody>
      </p:sp>
      <p:pic>
        <p:nvPicPr>
          <p:cNvPr id="39964" name="Picture 28" descr="http://thumbs.dreamstime.com/z/armchair-21750707.jpg"/>
          <p:cNvPicPr>
            <a:picLocks noChangeAspect="1" noChangeArrowheads="1"/>
          </p:cNvPicPr>
          <p:nvPr/>
        </p:nvPicPr>
        <p:blipFill>
          <a:blip r:embed="rId8" cstate="print"/>
          <a:srcRect/>
          <a:stretch>
            <a:fillRect/>
          </a:stretch>
        </p:blipFill>
        <p:spPr bwMode="auto">
          <a:xfrm>
            <a:off x="0" y="2057400"/>
            <a:ext cx="2174875" cy="1904999"/>
          </a:xfrm>
          <a:prstGeom prst="rect">
            <a:avLst/>
          </a:prstGeom>
          <a:ln>
            <a:noFill/>
          </a:ln>
          <a:effectLst>
            <a:softEdge rad="112500"/>
          </a:effectLst>
        </p:spPr>
      </p:pic>
      <p:pic>
        <p:nvPicPr>
          <p:cNvPr id="39966" name="Picture 30" descr="http://today.uconn.edu/wp-content/uploads/2009/10/1BentonAfgRugs_lg.jpg"/>
          <p:cNvPicPr>
            <a:picLocks noChangeAspect="1" noChangeArrowheads="1"/>
          </p:cNvPicPr>
          <p:nvPr/>
        </p:nvPicPr>
        <p:blipFill>
          <a:blip r:embed="rId9" cstate="print"/>
          <a:srcRect/>
          <a:stretch>
            <a:fillRect/>
          </a:stretch>
        </p:blipFill>
        <p:spPr bwMode="auto">
          <a:xfrm>
            <a:off x="228600" y="4648200"/>
            <a:ext cx="2206625" cy="1495426"/>
          </a:xfrm>
          <a:prstGeom prst="rect">
            <a:avLst/>
          </a:prstGeom>
          <a:noFill/>
        </p:spPr>
      </p:pic>
      <p:sp>
        <p:nvSpPr>
          <p:cNvPr id="52" name="Rectangle 1"/>
          <p:cNvSpPr>
            <a:spLocks noChangeArrowheads="1"/>
          </p:cNvSpPr>
          <p:nvPr/>
        </p:nvSpPr>
        <p:spPr bwMode="auto">
          <a:xfrm>
            <a:off x="2514600" y="4191000"/>
            <a:ext cx="2286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400" b="1" dirty="0" smtClean="0">
                <a:solidFill>
                  <a:srgbClr val="000000"/>
                </a:solidFill>
                <a:latin typeface="Georgia" pitchFamily="18" charset="0"/>
                <a:ea typeface="Calibri" pitchFamily="34" charset="0"/>
                <a:cs typeface="Times New Roman" pitchFamily="18" charset="0"/>
              </a:rPr>
              <a:t>a wardrobe</a:t>
            </a:r>
            <a:endParaRPr lang="en-US" sz="3200" b="1" dirty="0" smtClean="0">
              <a:solidFill>
                <a:prstClr val="black"/>
              </a:solidFill>
              <a:latin typeface="Arial" pitchFamily="34" charset="0"/>
              <a:cs typeface="Arial" pitchFamily="34" charset="0"/>
            </a:endParaRPr>
          </a:p>
        </p:txBody>
      </p:sp>
      <p:pic>
        <p:nvPicPr>
          <p:cNvPr id="39968" name="Picture 32" descr="http://ghar360.com/blogs/wp-content/uploads/167.jpg"/>
          <p:cNvPicPr>
            <a:picLocks noChangeAspect="1" noChangeArrowheads="1"/>
          </p:cNvPicPr>
          <p:nvPr/>
        </p:nvPicPr>
        <p:blipFill>
          <a:blip r:embed="rId10" cstate="print"/>
          <a:srcRect/>
          <a:stretch>
            <a:fillRect/>
          </a:stretch>
        </p:blipFill>
        <p:spPr bwMode="auto">
          <a:xfrm>
            <a:off x="2514600" y="2362200"/>
            <a:ext cx="1905000" cy="1981200"/>
          </a:xfrm>
          <a:prstGeom prst="rect">
            <a:avLst/>
          </a:prstGeom>
          <a:ln>
            <a:noFill/>
          </a:ln>
          <a:effectLst>
            <a:softEdge rad="112500"/>
          </a:effectLst>
        </p:spPr>
      </p:pic>
      <p:sp>
        <p:nvSpPr>
          <p:cNvPr id="54" name="Rectangle 1"/>
          <p:cNvSpPr>
            <a:spLocks noChangeArrowheads="1"/>
          </p:cNvSpPr>
          <p:nvPr/>
        </p:nvSpPr>
        <p:spPr bwMode="auto">
          <a:xfrm>
            <a:off x="304800" y="3733800"/>
            <a:ext cx="2286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400" b="1" dirty="0" smtClean="0">
                <a:solidFill>
                  <a:srgbClr val="000000"/>
                </a:solidFill>
                <a:latin typeface="Georgia" pitchFamily="18" charset="0"/>
                <a:ea typeface="Calibri" pitchFamily="34" charset="0"/>
                <a:cs typeface="Times New Roman" pitchFamily="18" charset="0"/>
              </a:rPr>
              <a:t>an armchair</a:t>
            </a:r>
            <a:endParaRPr lang="en-US" sz="3200" b="1" dirty="0" smtClean="0">
              <a:solidFill>
                <a:prstClr val="black"/>
              </a:solidFill>
              <a:latin typeface="Arial" pitchFamily="34" charset="0"/>
              <a:cs typeface="Arial" pitchFamily="34" charset="0"/>
            </a:endParaRPr>
          </a:p>
        </p:txBody>
      </p:sp>
      <p:sp>
        <p:nvSpPr>
          <p:cNvPr id="55" name="Прямоугольник 54"/>
          <p:cNvSpPr/>
          <p:nvPr/>
        </p:nvSpPr>
        <p:spPr>
          <a:xfrm>
            <a:off x="6934200" y="2895600"/>
            <a:ext cx="1905000" cy="461665"/>
          </a:xfrm>
          <a:prstGeom prst="rect">
            <a:avLst/>
          </a:prstGeom>
        </p:spPr>
        <p:txBody>
          <a:bodyPr wrap="square">
            <a:spAutoFit/>
          </a:bodyPr>
          <a:lstStyle/>
          <a:p>
            <a:pPr fontAlgn="base">
              <a:spcBef>
                <a:spcPct val="0"/>
              </a:spcBef>
              <a:spcAft>
                <a:spcPct val="0"/>
              </a:spcAft>
            </a:pPr>
            <a:r>
              <a:rPr lang="en-US" sz="2400" b="1" dirty="0" smtClean="0">
                <a:solidFill>
                  <a:srgbClr val="000000"/>
                </a:solidFill>
                <a:latin typeface="Georgia" pitchFamily="18" charset="0"/>
                <a:ea typeface="Calibri" pitchFamily="34" charset="0"/>
                <a:cs typeface="Times New Roman" pitchFamily="18" charset="0"/>
              </a:rPr>
              <a:t>      a fridge</a:t>
            </a:r>
            <a:endParaRPr lang="en-US" sz="3200" b="1"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098183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925762"/>
          </a:xfrm>
        </p:spPr>
        <p:txBody>
          <a:bodyPr>
            <a:normAutofit fontScale="90000"/>
          </a:bodyPr>
          <a:lstStyle/>
          <a:p>
            <a:pPr indent="450215" algn="just">
              <a:lnSpc>
                <a:spcPct val="150000"/>
              </a:lnSpc>
              <a:spcAft>
                <a:spcPts val="0"/>
              </a:spcAft>
            </a:pPr>
            <a:r>
              <a:rPr lang="en-US" sz="2800" dirty="0">
                <a:latin typeface="Times New Roman"/>
                <a:ea typeface="Times New Roman"/>
                <a:cs typeface="Times New Roman"/>
              </a:rPr>
              <a:t>We live in Moscow in </a:t>
            </a:r>
            <a:r>
              <a:rPr lang="en-US" sz="2800" dirty="0" err="1">
                <a:latin typeface="Times New Roman"/>
                <a:ea typeface="Times New Roman"/>
                <a:cs typeface="Times New Roman"/>
              </a:rPr>
              <a:t>Minskaya</a:t>
            </a:r>
            <a:r>
              <a:rPr lang="en-US" sz="2800" dirty="0">
                <a:latin typeface="Times New Roman"/>
                <a:ea typeface="Times New Roman"/>
                <a:cs typeface="Times New Roman"/>
              </a:rPr>
              <a:t> Street in a new block of flats. Our flat is large and comfortable. It is a four-room flat. We got it two years ago. We live on the fifth floor. There is a shop on the ground floor. There is a lift in our block of flats</a:t>
            </a:r>
            <a:r>
              <a:rPr lang="en-US" sz="2800" dirty="0" smtClean="0">
                <a:latin typeface="Times New Roman"/>
                <a:ea typeface="Times New Roman"/>
                <a:cs typeface="Times New Roman"/>
              </a:rPr>
              <a:t>.  </a:t>
            </a:r>
            <a:r>
              <a:rPr lang="ru-RU" sz="1800" dirty="0">
                <a:ea typeface="Times New Roman"/>
                <a:cs typeface="Times New Roman"/>
              </a:rPr>
              <a:t/>
            </a:r>
            <a:br>
              <a:rPr lang="ru-RU" sz="1800" dirty="0">
                <a:ea typeface="Times New Roman"/>
                <a:cs typeface="Times New Roman"/>
              </a:rPr>
            </a:br>
            <a:endParaRPr lang="ru-RU" sz="2400" dirty="0"/>
          </a:p>
        </p:txBody>
      </p:sp>
      <p:pic>
        <p:nvPicPr>
          <p:cNvPr id="2050" name="Picture 2" descr="Картинки по запросу &quot;многоэтажный дом картинка&quot;"/>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391" r="100000"/>
                    </a14:imgEffect>
                  </a14:imgLayer>
                </a14:imgProps>
              </a:ext>
              <a:ext uri="{28A0092B-C50C-407E-A947-70E740481C1C}">
                <a14:useLocalDpi xmlns:a14="http://schemas.microsoft.com/office/drawing/2010/main" val="0"/>
              </a:ext>
            </a:extLst>
          </a:blip>
          <a:srcRect t="22515"/>
          <a:stretch/>
        </p:blipFill>
        <p:spPr bwMode="auto">
          <a:xfrm>
            <a:off x="228599" y="3124200"/>
            <a:ext cx="6028189" cy="3457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535362"/>
          </a:xfrm>
        </p:spPr>
        <p:txBody>
          <a:bodyPr>
            <a:normAutofit fontScale="90000"/>
          </a:bodyPr>
          <a:lstStyle/>
          <a:p>
            <a:pPr indent="450215" algn="just">
              <a:lnSpc>
                <a:spcPct val="115000"/>
              </a:lnSpc>
              <a:spcAft>
                <a:spcPts val="0"/>
              </a:spcAft>
            </a:pPr>
            <a:r>
              <a:rPr lang="en-US" sz="2400" dirty="0">
                <a:latin typeface="Times New Roman"/>
                <a:ea typeface="Times New Roman"/>
                <a:cs typeface="Times New Roman"/>
              </a:rPr>
              <a:t>Let’s have a look at our flat. Though there are four rooms in our flat we like our living-room best of all because in the evening we gather there to have tea, watch TV, talk and rest. The living-room is large. There are two windows and a door in it. The windows face the street. The door leads to my grandparents’ bedroom. There is a table and some chairs in the middle of the room. There is a sofa near the window. The TV is in the corner. There are some arm-chairs and a piano in the living-room. My sister plays the piano. You can see four bookshelves on the wall. The ceiling is high. </a:t>
            </a:r>
            <a:r>
              <a:rPr lang="ru-RU" sz="1800" dirty="0">
                <a:ea typeface="Times New Roman"/>
                <a:cs typeface="Times New Roman"/>
              </a:rPr>
              <a:t/>
            </a:r>
            <a:br>
              <a:rPr lang="ru-RU" sz="1800" dirty="0">
                <a:ea typeface="Times New Roman"/>
                <a:cs typeface="Times New Roman"/>
              </a:rPr>
            </a:br>
            <a:endParaRPr lang="ru-RU" sz="2400" dirty="0"/>
          </a:p>
        </p:txBody>
      </p:sp>
      <p:pic>
        <p:nvPicPr>
          <p:cNvPr id="3074" name="Picture 2" descr="Картинки по запросу &quot;гостинная&quot;"/>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9500">
                        <a14:foregroundMark x1="94662" y1="84538" x2="94662" y2="84538"/>
                        <a14:foregroundMark x1="96497" y1="72191" x2="96497" y2="72191"/>
                        <a14:foregroundMark x1="87990" y1="83982" x2="87990" y2="83982"/>
                        <a14:foregroundMark x1="82652" y1="93548" x2="82652" y2="93548"/>
                        <a14:foregroundMark x1="89324" y1="95328" x2="91660" y2="95328"/>
                        <a14:foregroundMark x1="93745" y1="81201" x2="93745" y2="81201"/>
                        <a14:foregroundMark x1="95163" y1="69410" x2="95163" y2="69410"/>
                        <a14:foregroundMark x1="97915" y1="4894" x2="97915" y2="4894"/>
                        <a14:foregroundMark x1="95329" y1="62959" x2="95329" y2="62959"/>
                        <a14:foregroundMark x1="94245" y1="74972" x2="94245" y2="74972"/>
                        <a14:foregroundMark x1="94245" y1="88877" x2="94245" y2="88877"/>
                        <a14:foregroundMark x1="86072" y1="81424" x2="86072" y2="81424"/>
                        <a14:foregroundMark x1="82652" y1="78087" x2="82652" y2="78087"/>
                        <a14:foregroundMark x1="96997" y1="89544" x2="96997" y2="89544"/>
                        <a14:foregroundMark x1="94662" y1="95662" x2="94662" y2="95662"/>
                        <a14:foregroundMark x1="83987" y1="89544" x2="83987" y2="89544"/>
                        <a14:foregroundMark x1="82152" y1="96885" x2="82152" y2="96885"/>
                        <a14:foregroundMark x1="80317" y1="85206" x2="80317" y2="85206"/>
                        <a14:foregroundMark x1="81234" y1="81201" x2="81234" y2="81201"/>
                      </a14:backgroundRemoval>
                    </a14:imgEffect>
                  </a14:imgLayer>
                </a14:imgProps>
              </a:ext>
              <a:ext uri="{28A0092B-C50C-407E-A947-70E740481C1C}">
                <a14:useLocalDpi xmlns:a14="http://schemas.microsoft.com/office/drawing/2010/main" val="0"/>
              </a:ext>
            </a:extLst>
          </a:blip>
          <a:srcRect/>
          <a:stretch>
            <a:fillRect/>
          </a:stretch>
        </p:blipFill>
        <p:spPr bwMode="auto">
          <a:xfrm>
            <a:off x="457200" y="3734562"/>
            <a:ext cx="3886200" cy="291384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Hi-tech\Desktop\презентации\1 курс\жилищно-бытовые условия\6a00d8341bf7d953ef0120a5fca892970c-200wi.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989832"/>
            <a:ext cx="2209800" cy="22318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 y="76200"/>
            <a:ext cx="8915400" cy="3124200"/>
          </a:xfrm>
        </p:spPr>
        <p:txBody>
          <a:bodyPr>
            <a:normAutofit fontScale="90000"/>
          </a:bodyPr>
          <a:lstStyle/>
          <a:p>
            <a:pPr indent="450215" algn="just">
              <a:lnSpc>
                <a:spcPct val="115000"/>
              </a:lnSpc>
              <a:spcAft>
                <a:spcPts val="0"/>
              </a:spcAft>
            </a:pPr>
            <a:r>
              <a:rPr lang="en-US" sz="2700" dirty="0">
                <a:latin typeface="Times New Roman"/>
                <a:ea typeface="Times New Roman"/>
                <a:cs typeface="Times New Roman"/>
              </a:rPr>
              <a:t>In the morning we have breakfast in the kitchen. It is large and light. The table is near the window. The refrigerator is in the corner. It keeps all the food fresh. It doesn’t use much electricity. The gas-stove is opposite the fridge. There is always running hot and cold water and central heating in our block of flats</a:t>
            </a:r>
            <a:r>
              <a:rPr lang="en-US" sz="2700" dirty="0" smtClean="0">
                <a:latin typeface="Times New Roman"/>
                <a:ea typeface="Times New Roman"/>
                <a:cs typeface="Times New Roman"/>
              </a:rPr>
              <a:t>.</a:t>
            </a:r>
            <a:r>
              <a:rPr lang="en-US" sz="2700" dirty="0">
                <a:latin typeface="Times New Roman"/>
                <a:ea typeface="Times New Roman"/>
                <a:cs typeface="Times New Roman"/>
              </a:rPr>
              <a:t> When we got our flat we invited all our friends for the house-warming. It was a joyful </a:t>
            </a:r>
            <a:r>
              <a:rPr lang="en-US" sz="2700" dirty="0" smtClean="0">
                <a:latin typeface="Times New Roman"/>
                <a:ea typeface="Times New Roman"/>
                <a:cs typeface="Times New Roman"/>
              </a:rPr>
              <a:t>party</a:t>
            </a:r>
            <a:r>
              <a:rPr lang="ru-RU" sz="2700" dirty="0">
                <a:latin typeface="Times New Roman"/>
                <a:ea typeface="Times New Roman"/>
                <a:cs typeface="Times New Roman"/>
              </a:rPr>
              <a:t>.</a:t>
            </a:r>
            <a:r>
              <a:rPr lang="ru-RU" sz="2700" dirty="0" smtClean="0">
                <a:latin typeface="Times New Roman"/>
                <a:ea typeface="Times New Roman"/>
                <a:cs typeface="Times New Roman"/>
              </a:rPr>
              <a:t> </a:t>
            </a:r>
            <a:r>
              <a:rPr lang="ru-RU" sz="2000" dirty="0">
                <a:ea typeface="Times New Roman"/>
                <a:cs typeface="Times New Roman"/>
              </a:rPr>
              <a:t/>
            </a:r>
            <a:br>
              <a:rPr lang="ru-RU" sz="2000" dirty="0">
                <a:ea typeface="Times New Roman"/>
                <a:cs typeface="Times New Roman"/>
              </a:rPr>
            </a:br>
            <a:r>
              <a:rPr lang="en-US" sz="2800" dirty="0" smtClean="0">
                <a:latin typeface="Times New Roman"/>
                <a:ea typeface="Times New Roman"/>
                <a:cs typeface="Times New Roman"/>
              </a:rPr>
              <a:t> </a:t>
            </a:r>
            <a:endParaRPr lang="ru-RU" sz="2800" dirty="0">
              <a:ea typeface="Times New Roman"/>
              <a:cs typeface="Times New Roman"/>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743200"/>
            <a:ext cx="59436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52400"/>
            <a:ext cx="8229600" cy="411162"/>
          </a:xfrm>
        </p:spPr>
        <p:txBody>
          <a:bodyPr>
            <a:noAutofit/>
          </a:bodyPr>
          <a:lstStyle/>
          <a:p>
            <a:r>
              <a:rPr lang="ru-RU" sz="3200" b="1" dirty="0" smtClean="0">
                <a:solidFill>
                  <a:srgbClr val="7030A0"/>
                </a:solidFill>
                <a:effectLst>
                  <a:outerShdw blurRad="38100" dist="38100" dir="2700000" algn="tl">
                    <a:srgbClr val="000000">
                      <a:alpha val="43137"/>
                    </a:srgbClr>
                  </a:outerShdw>
                </a:effectLst>
                <a:latin typeface="Times New Roman"/>
              </a:rPr>
              <a:t>СООТНЕСИТЕ СЛОВА.</a:t>
            </a:r>
            <a:endParaRPr lang="ru-RU" sz="3200" dirty="0">
              <a:solidFill>
                <a:srgbClr val="7030A0"/>
              </a:solidFill>
              <a:effectLst>
                <a:outerShdw blurRad="38100" dist="38100" dir="2700000" algn="tl">
                  <a:srgbClr val="000000">
                    <a:alpha val="43137"/>
                  </a:srgbClr>
                </a:outerShdw>
              </a:effectLst>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3680792923"/>
              </p:ext>
            </p:extLst>
          </p:nvPr>
        </p:nvGraphicFramePr>
        <p:xfrm>
          <a:off x="8467" y="3657600"/>
          <a:ext cx="8991600" cy="2976880"/>
        </p:xfrm>
        <a:graphic>
          <a:graphicData uri="http://schemas.openxmlformats.org/drawingml/2006/table">
            <a:tbl>
              <a:tblPr firstRow="1" bandRow="1">
                <a:tableStyleId>{16D9F66E-5EB9-4882-86FB-DCBF35E3C3E4}</a:tableStyleId>
              </a:tblPr>
              <a:tblGrid>
                <a:gridCol w="4495800"/>
                <a:gridCol w="4495800"/>
              </a:tblGrid>
              <a:tr h="381000">
                <a:tc>
                  <a:txBody>
                    <a:bodyPr/>
                    <a:lstStyle/>
                    <a:p>
                      <a:r>
                        <a:rPr lang="ru-RU" sz="1800" b="0" dirty="0" smtClean="0">
                          <a:effectLst/>
                          <a:latin typeface="Times New Roman"/>
                          <a:ea typeface="Times New Roman"/>
                        </a:rPr>
                        <a:t>новый многоэтажный дом</a:t>
                      </a:r>
                      <a:endParaRPr lang="ru-RU" sz="1800" b="0" dirty="0"/>
                    </a:p>
                  </a:txBody>
                  <a:tcPr/>
                </a:tc>
                <a:tc>
                  <a:txBody>
                    <a:bodyPr/>
                    <a:lstStyle/>
                    <a:p>
                      <a:endParaRPr lang="ru-RU" sz="1800" b="0" dirty="0"/>
                    </a:p>
                  </a:txBody>
                  <a:tcPr/>
                </a:tc>
              </a:tr>
              <a:tr h="370840">
                <a:tc>
                  <a:txBody>
                    <a:bodyPr/>
                    <a:lstStyle/>
                    <a:p>
                      <a:r>
                        <a:rPr lang="ru-RU" sz="1800" dirty="0" smtClean="0">
                          <a:effectLst/>
                          <a:latin typeface="Times New Roman"/>
                          <a:ea typeface="Times New Roman"/>
                        </a:rPr>
                        <a:t>четырёхкомнатная квартира</a:t>
                      </a:r>
                      <a:endParaRPr lang="ru-RU" sz="1800" dirty="0"/>
                    </a:p>
                  </a:txBody>
                  <a:tcPr/>
                </a:tc>
                <a:tc>
                  <a:txBody>
                    <a:bodyPr/>
                    <a:lstStyle/>
                    <a:p>
                      <a:endParaRPr lang="ru-RU" sz="1800" dirty="0"/>
                    </a:p>
                  </a:txBody>
                  <a:tcPr/>
                </a:tc>
              </a:tr>
              <a:tr h="370840">
                <a:tc>
                  <a:txBody>
                    <a:bodyPr/>
                    <a:lstStyle/>
                    <a:p>
                      <a:r>
                        <a:rPr lang="ru-RU" sz="1800" dirty="0" smtClean="0">
                          <a:effectLst/>
                          <a:latin typeface="Times New Roman"/>
                          <a:ea typeface="Times New Roman"/>
                        </a:rPr>
                        <a:t>на первом этаже</a:t>
                      </a:r>
                      <a:endParaRPr lang="ru-RU" sz="1800" dirty="0"/>
                    </a:p>
                  </a:txBody>
                  <a:tcPr/>
                </a:tc>
                <a:tc>
                  <a:txBody>
                    <a:bodyPr/>
                    <a:lstStyle/>
                    <a:p>
                      <a:endParaRPr lang="ru-RU" sz="1800" dirty="0"/>
                    </a:p>
                  </a:txBody>
                  <a:tcPr/>
                </a:tc>
              </a:tr>
              <a:tr h="370840">
                <a:tc>
                  <a:txBody>
                    <a:bodyPr/>
                    <a:lstStyle/>
                    <a:p>
                      <a:r>
                        <a:rPr lang="ru-RU" sz="1800" dirty="0" smtClean="0">
                          <a:effectLst/>
                          <a:latin typeface="Times New Roman"/>
                          <a:ea typeface="Times New Roman"/>
                        </a:rPr>
                        <a:t>весёлая вечеринка</a:t>
                      </a:r>
                      <a:endParaRPr lang="ru-RU" sz="1800" dirty="0"/>
                    </a:p>
                  </a:txBody>
                  <a:tcPr/>
                </a:tc>
                <a:tc>
                  <a:txBody>
                    <a:bodyPr/>
                    <a:lstStyle/>
                    <a:p>
                      <a:endParaRPr lang="ru-RU" sz="1800"/>
                    </a:p>
                  </a:txBody>
                  <a:tcPr/>
                </a:tc>
              </a:tr>
              <a:tr h="370840">
                <a:tc>
                  <a:txBody>
                    <a:bodyPr/>
                    <a:lstStyle/>
                    <a:p>
                      <a:r>
                        <a:rPr lang="ru-RU" sz="1800" dirty="0" smtClean="0">
                          <a:effectLst/>
                          <a:latin typeface="Times New Roman"/>
                          <a:ea typeface="Times New Roman"/>
                        </a:rPr>
                        <a:t>сохраняет пищу свежей</a:t>
                      </a:r>
                      <a:endParaRPr lang="ru-RU" sz="1800" dirty="0"/>
                    </a:p>
                  </a:txBody>
                  <a:tcPr/>
                </a:tc>
                <a:tc>
                  <a:txBody>
                    <a:bodyPr/>
                    <a:lstStyle/>
                    <a:p>
                      <a:endParaRPr lang="ru-RU" sz="1800" dirty="0"/>
                    </a:p>
                  </a:txBody>
                  <a:tcPr/>
                </a:tc>
              </a:tr>
              <a:tr h="370840">
                <a:tc>
                  <a:txBody>
                    <a:bodyPr/>
                    <a:lstStyle/>
                    <a:p>
                      <a:r>
                        <a:rPr lang="ru-RU" sz="1800" dirty="0" smtClean="0">
                          <a:effectLst/>
                          <a:latin typeface="Times New Roman"/>
                          <a:ea typeface="Times New Roman"/>
                        </a:rPr>
                        <a:t>не потребляет много электричества</a:t>
                      </a:r>
                      <a:endParaRPr lang="ru-RU" sz="1800" dirty="0"/>
                    </a:p>
                  </a:txBody>
                  <a:tcPr/>
                </a:tc>
                <a:tc>
                  <a:txBody>
                    <a:bodyPr/>
                    <a:lstStyle/>
                    <a:p>
                      <a:endParaRPr lang="ru-RU" sz="1800" dirty="0"/>
                    </a:p>
                  </a:txBody>
                  <a:tcPr/>
                </a:tc>
              </a:tr>
              <a:tr h="370840">
                <a:tc>
                  <a:txBody>
                    <a:bodyPr/>
                    <a:lstStyle/>
                    <a:p>
                      <a:r>
                        <a:rPr lang="ru-RU" sz="1800" dirty="0" smtClean="0">
                          <a:effectLst/>
                          <a:latin typeface="Times New Roman"/>
                          <a:ea typeface="Times New Roman"/>
                        </a:rPr>
                        <a:t>центральное отопление</a:t>
                      </a:r>
                      <a:endParaRPr lang="ru-RU" sz="1800" dirty="0"/>
                    </a:p>
                  </a:txBody>
                  <a:tcPr/>
                </a:tc>
                <a:tc>
                  <a:txBody>
                    <a:bodyPr/>
                    <a:lstStyle/>
                    <a:p>
                      <a:endParaRPr lang="ru-RU" sz="1800" dirty="0"/>
                    </a:p>
                  </a:txBody>
                  <a:tcPr/>
                </a:tc>
              </a:tr>
              <a:tr h="370840">
                <a:tc>
                  <a:txBody>
                    <a:bodyPr/>
                    <a:lstStyle/>
                    <a:p>
                      <a:r>
                        <a:rPr lang="ru-RU" sz="1800" dirty="0" smtClean="0">
                          <a:effectLst/>
                          <a:latin typeface="Times New Roman"/>
                          <a:ea typeface="Times New Roman"/>
                        </a:rPr>
                        <a:t>новоселье</a:t>
                      </a:r>
                      <a:endParaRPr lang="ru-RU" sz="1800" dirty="0"/>
                    </a:p>
                  </a:txBody>
                  <a:tcPr/>
                </a:tc>
                <a:tc>
                  <a:txBody>
                    <a:bodyPr/>
                    <a:lstStyle/>
                    <a:p>
                      <a:endParaRPr lang="ru-RU" sz="1800" dirty="0"/>
                    </a:p>
                  </a:txBody>
                  <a:tcPr/>
                </a:tc>
              </a:tr>
            </a:tbl>
          </a:graphicData>
        </a:graphic>
      </p:graphicFrame>
      <p:sp>
        <p:nvSpPr>
          <p:cNvPr id="10" name="Выноска-облако 9"/>
          <p:cNvSpPr/>
          <p:nvPr/>
        </p:nvSpPr>
        <p:spPr>
          <a:xfrm>
            <a:off x="228600" y="609600"/>
            <a:ext cx="8229600" cy="2819400"/>
          </a:xfrm>
          <a:prstGeom prst="cloudCallout">
            <a:avLst>
              <a:gd name="adj1" fmla="val 36409"/>
              <a:gd name="adj2" fmla="val 52211"/>
            </a:avLst>
          </a:prstGeom>
          <a:ln>
            <a:solidFill>
              <a:srgbClr val="002060"/>
            </a:solidFill>
          </a:ln>
          <a:effectLst>
            <a:glow rad="1397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lvl="0" algn="just">
              <a:lnSpc>
                <a:spcPct val="150000"/>
              </a:lnSpc>
            </a:pPr>
            <a:endParaRPr lang="ru-RU" b="1" dirty="0">
              <a:solidFill>
                <a:srgbClr val="7030A0"/>
              </a:solidFill>
            </a:endParaRPr>
          </a:p>
        </p:txBody>
      </p:sp>
      <p:sp>
        <p:nvSpPr>
          <p:cNvPr id="13" name="Текст 3"/>
          <p:cNvSpPr txBox="1">
            <a:spLocks/>
          </p:cNvSpPr>
          <p:nvPr/>
        </p:nvSpPr>
        <p:spPr>
          <a:xfrm>
            <a:off x="1294870" y="1204121"/>
            <a:ext cx="1789112" cy="3476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1800" b="1" dirty="0" smtClean="0">
                <a:solidFill>
                  <a:srgbClr val="FF0000"/>
                </a:solidFill>
                <a:latin typeface="Times New Roman"/>
                <a:ea typeface="Times New Roman"/>
              </a:rPr>
              <a:t>c</a:t>
            </a:r>
            <a:r>
              <a:rPr lang="en-US" sz="1800" b="1" dirty="0" err="1" smtClean="0">
                <a:solidFill>
                  <a:srgbClr val="FF0000"/>
                </a:solidFill>
                <a:latin typeface="Times New Roman"/>
                <a:ea typeface="Times New Roman"/>
              </a:rPr>
              <a:t>entral</a:t>
            </a:r>
            <a:r>
              <a:rPr lang="en-US" sz="1800" b="1" dirty="0" smtClean="0">
                <a:solidFill>
                  <a:srgbClr val="FF0000"/>
                </a:solidFill>
                <a:latin typeface="Times New Roman"/>
                <a:ea typeface="Times New Roman"/>
              </a:rPr>
              <a:t> heating</a:t>
            </a:r>
            <a:endParaRPr lang="ru-RU" sz="1800" dirty="0"/>
          </a:p>
        </p:txBody>
      </p:sp>
      <p:sp>
        <p:nvSpPr>
          <p:cNvPr id="14" name="Текст 3"/>
          <p:cNvSpPr txBox="1">
            <a:spLocks/>
          </p:cNvSpPr>
          <p:nvPr/>
        </p:nvSpPr>
        <p:spPr>
          <a:xfrm>
            <a:off x="3556000" y="1187187"/>
            <a:ext cx="2209800" cy="3476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solidFill>
                  <a:srgbClr val="9BBB59">
                    <a:lumMod val="50000"/>
                  </a:srgbClr>
                </a:solidFill>
                <a:latin typeface="Times New Roman"/>
                <a:ea typeface="Times New Roman"/>
              </a:rPr>
              <a:t>on the ground floor</a:t>
            </a:r>
            <a:endParaRPr lang="ru-RU" sz="1800" dirty="0"/>
          </a:p>
        </p:txBody>
      </p:sp>
      <p:sp>
        <p:nvSpPr>
          <p:cNvPr id="15" name="Текст 3"/>
          <p:cNvSpPr txBox="1">
            <a:spLocks/>
          </p:cNvSpPr>
          <p:nvPr/>
        </p:nvSpPr>
        <p:spPr>
          <a:xfrm>
            <a:off x="6096000" y="1084261"/>
            <a:ext cx="1789112" cy="44026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lnSpc>
                <a:spcPct val="150000"/>
              </a:lnSpc>
              <a:spcBef>
                <a:spcPts val="0"/>
              </a:spcBef>
              <a:buNone/>
            </a:pPr>
            <a:r>
              <a:rPr lang="en-US" sz="1800" b="1" dirty="0">
                <a:solidFill>
                  <a:srgbClr val="4BACC6">
                    <a:lumMod val="50000"/>
                  </a:srgbClr>
                </a:solidFill>
                <a:latin typeface="Times New Roman"/>
                <a:ea typeface="Times New Roman"/>
              </a:rPr>
              <a:t>a joyful party</a:t>
            </a:r>
            <a:r>
              <a:rPr lang="ru-RU" sz="1800" b="1" dirty="0">
                <a:solidFill>
                  <a:srgbClr val="4BACC6">
                    <a:lumMod val="50000"/>
                  </a:srgbClr>
                </a:solidFill>
                <a:latin typeface="Times New Roman"/>
                <a:ea typeface="Times New Roman"/>
              </a:rPr>
              <a:t>   </a:t>
            </a:r>
            <a:endParaRPr lang="de-DE" sz="1800" b="1" dirty="0">
              <a:solidFill>
                <a:srgbClr val="4BACC6">
                  <a:lumMod val="50000"/>
                </a:srgbClr>
              </a:solidFill>
              <a:latin typeface="Times New Roman"/>
              <a:ea typeface="Times New Roman"/>
            </a:endParaRPr>
          </a:p>
        </p:txBody>
      </p:sp>
      <p:sp>
        <p:nvSpPr>
          <p:cNvPr id="16" name="Текст 3"/>
          <p:cNvSpPr txBox="1">
            <a:spLocks/>
          </p:cNvSpPr>
          <p:nvPr/>
        </p:nvSpPr>
        <p:spPr>
          <a:xfrm>
            <a:off x="5486400" y="1654707"/>
            <a:ext cx="1913467" cy="3476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solidFill>
                  <a:srgbClr val="CC3300"/>
                </a:solidFill>
                <a:latin typeface="Times New Roman"/>
                <a:ea typeface="Times New Roman"/>
              </a:rPr>
              <a:t>a four-room flat</a:t>
            </a:r>
            <a:endParaRPr lang="ru-RU" sz="1800" dirty="0"/>
          </a:p>
        </p:txBody>
      </p:sp>
      <p:sp>
        <p:nvSpPr>
          <p:cNvPr id="17" name="Текст 3"/>
          <p:cNvSpPr txBox="1">
            <a:spLocks/>
          </p:cNvSpPr>
          <p:nvPr/>
        </p:nvSpPr>
        <p:spPr>
          <a:xfrm>
            <a:off x="2599266" y="2531139"/>
            <a:ext cx="1913467" cy="381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lnSpc>
                <a:spcPct val="150000"/>
              </a:lnSpc>
              <a:spcBef>
                <a:spcPts val="0"/>
              </a:spcBef>
              <a:buNone/>
            </a:pPr>
            <a:r>
              <a:rPr lang="en-US" sz="1800" b="1" dirty="0">
                <a:solidFill>
                  <a:srgbClr val="008000"/>
                </a:solidFill>
                <a:latin typeface="Times New Roman"/>
                <a:ea typeface="Times New Roman"/>
              </a:rPr>
              <a:t>house-warming</a:t>
            </a:r>
            <a:endParaRPr lang="ru-RU" sz="1800" b="1" dirty="0">
              <a:solidFill>
                <a:srgbClr val="008000"/>
              </a:solidFill>
              <a:latin typeface="Times New Roman"/>
              <a:ea typeface="Times New Roman"/>
            </a:endParaRPr>
          </a:p>
        </p:txBody>
      </p:sp>
      <p:sp>
        <p:nvSpPr>
          <p:cNvPr id="18" name="Текст 3"/>
          <p:cNvSpPr txBox="1">
            <a:spLocks/>
          </p:cNvSpPr>
          <p:nvPr/>
        </p:nvSpPr>
        <p:spPr>
          <a:xfrm>
            <a:off x="1269999" y="2183477"/>
            <a:ext cx="2277533" cy="3476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solidFill>
                  <a:srgbClr val="1F497D">
                    <a:lumMod val="75000"/>
                  </a:srgbClr>
                </a:solidFill>
                <a:latin typeface="Times New Roman"/>
                <a:ea typeface="Times New Roman"/>
              </a:rPr>
              <a:t>a new block of flats</a:t>
            </a:r>
            <a:endParaRPr lang="ru-RU" sz="1800" dirty="0"/>
          </a:p>
        </p:txBody>
      </p:sp>
      <p:sp>
        <p:nvSpPr>
          <p:cNvPr id="20" name="Текст 3"/>
          <p:cNvSpPr txBox="1">
            <a:spLocks/>
          </p:cNvSpPr>
          <p:nvPr/>
        </p:nvSpPr>
        <p:spPr>
          <a:xfrm>
            <a:off x="1642533" y="1551783"/>
            <a:ext cx="2967566" cy="4953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lnSpc>
                <a:spcPct val="150000"/>
              </a:lnSpc>
              <a:spcBef>
                <a:spcPts val="0"/>
              </a:spcBef>
              <a:buNone/>
            </a:pPr>
            <a:r>
              <a:rPr lang="en-US" sz="1800" b="1" dirty="0">
                <a:solidFill>
                  <a:srgbClr val="FF9900"/>
                </a:solidFill>
                <a:latin typeface="Times New Roman"/>
                <a:ea typeface="Times New Roman"/>
              </a:rPr>
              <a:t>doesn’t use much electricity</a:t>
            </a:r>
            <a:endParaRPr lang="ru-RU" sz="1800" b="1" dirty="0">
              <a:solidFill>
                <a:srgbClr val="FF9900"/>
              </a:solidFill>
              <a:latin typeface="Times New Roman"/>
              <a:ea typeface="Times New Roman"/>
            </a:endParaRPr>
          </a:p>
        </p:txBody>
      </p:sp>
      <p:sp>
        <p:nvSpPr>
          <p:cNvPr id="21" name="Текст 3"/>
          <p:cNvSpPr txBox="1">
            <a:spLocks/>
          </p:cNvSpPr>
          <p:nvPr/>
        </p:nvSpPr>
        <p:spPr>
          <a:xfrm>
            <a:off x="3962400" y="2096562"/>
            <a:ext cx="2277533" cy="52149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lnSpc>
                <a:spcPct val="150000"/>
              </a:lnSpc>
              <a:spcBef>
                <a:spcPts val="0"/>
              </a:spcBef>
              <a:buNone/>
            </a:pPr>
            <a:r>
              <a:rPr lang="en-US" sz="1800" b="1" dirty="0">
                <a:solidFill>
                  <a:srgbClr val="7030A0"/>
                </a:solidFill>
                <a:latin typeface="Times New Roman"/>
                <a:ea typeface="Times New Roman"/>
              </a:rPr>
              <a:t>keeps the food fresh</a:t>
            </a:r>
            <a:endParaRPr lang="ru-RU" sz="1800" b="1" dirty="0">
              <a:solidFill>
                <a:srgbClr val="7030A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94444E-6 1.48148E-6 L 0.46996 0.21204 " pathEditMode="relative" rAng="0" ptsTypes="AA">
                                      <p:cBhvr>
                                        <p:cTn id="6" dur="2000" fill="hold"/>
                                        <p:tgtEl>
                                          <p:spTgt spid="18"/>
                                        </p:tgtEl>
                                        <p:attrNameLst>
                                          <p:attrName>ppt_x</p:attrName>
                                          <p:attrName>ppt_y</p:attrName>
                                        </p:attrNameLst>
                                      </p:cBhvr>
                                      <p:rCtr x="23490" y="1060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88889E-6 4.81481E-6 L 0.01216 0.34467 " pathEditMode="relative" rAng="0" ptsTypes="AA">
                                      <p:cBhvr>
                                        <p:cTn id="10" dur="2000" fill="hold"/>
                                        <p:tgtEl>
                                          <p:spTgt spid="16"/>
                                        </p:tgtEl>
                                        <p:attrNameLst>
                                          <p:attrName>ppt_x</p:attrName>
                                          <p:attrName>ppt_y</p:attrName>
                                        </p:attrNameLst>
                                      </p:cBhvr>
                                      <p:rCtr x="608" y="1722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22222E-6 3.7037E-7 L 0.22361 0.46829 " pathEditMode="relative" rAng="0" ptsTypes="AA">
                                      <p:cBhvr>
                                        <p:cTn id="14" dur="2000" fill="hold"/>
                                        <p:tgtEl>
                                          <p:spTgt spid="14"/>
                                        </p:tgtEl>
                                        <p:attrNameLst>
                                          <p:attrName>ppt_x</p:attrName>
                                          <p:attrName>ppt_y</p:attrName>
                                        </p:attrNameLst>
                                      </p:cBhvr>
                                      <p:rCtr x="11181" y="23403"/>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77778E-7 3.7037E-6 L -0.05608 0.52106 " pathEditMode="relative" rAng="0" ptsTypes="AA">
                                      <p:cBhvr>
                                        <p:cTn id="18" dur="2000" fill="hold"/>
                                        <p:tgtEl>
                                          <p:spTgt spid="15"/>
                                        </p:tgtEl>
                                        <p:attrNameLst>
                                          <p:attrName>ppt_x</p:attrName>
                                          <p:attrName>ppt_y</p:attrName>
                                        </p:attrNameLst>
                                      </p:cBhvr>
                                      <p:rCtr x="-2812" y="26042"/>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2.5E-6 5.55112E-17 L 0.16719 0.43403 " pathEditMode="relative" rAng="0" ptsTypes="AA">
                                      <p:cBhvr>
                                        <p:cTn id="22" dur="2000" fill="hold"/>
                                        <p:tgtEl>
                                          <p:spTgt spid="21"/>
                                        </p:tgtEl>
                                        <p:attrNameLst>
                                          <p:attrName>ppt_x</p:attrName>
                                          <p:attrName>ppt_y</p:attrName>
                                        </p:attrNameLst>
                                      </p:cBhvr>
                                      <p:rCtr x="8351" y="21690"/>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2.77778E-7 0 L 0.39983 0.55972 " pathEditMode="relative" rAng="0" ptsTypes="AA">
                                      <p:cBhvr>
                                        <p:cTn id="26" dur="2000" fill="hold"/>
                                        <p:tgtEl>
                                          <p:spTgt spid="20"/>
                                        </p:tgtEl>
                                        <p:attrNameLst>
                                          <p:attrName>ppt_x</p:attrName>
                                          <p:attrName>ppt_y</p:attrName>
                                        </p:attrNameLst>
                                      </p:cBhvr>
                                      <p:rCtr x="19983" y="27986"/>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2.77778E-7 4.07407E-6 L 0.46892 0.67685 " pathEditMode="relative" rAng="0" ptsTypes="AA">
                                      <p:cBhvr>
                                        <p:cTn id="30" dur="2000" fill="hold"/>
                                        <p:tgtEl>
                                          <p:spTgt spid="13"/>
                                        </p:tgtEl>
                                        <p:attrNameLst>
                                          <p:attrName>ppt_x</p:attrName>
                                          <p:attrName>ppt_y</p:attrName>
                                        </p:attrNameLst>
                                      </p:cBhvr>
                                      <p:rCtr x="23438" y="33843"/>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1.11111E-6 7.40741E-7 L 0.31944 0.53657 " pathEditMode="relative" rAng="0" ptsTypes="AA">
                                      <p:cBhvr>
                                        <p:cTn id="34" dur="2000" fill="hold"/>
                                        <p:tgtEl>
                                          <p:spTgt spid="17"/>
                                        </p:tgtEl>
                                        <p:attrNameLst>
                                          <p:attrName>ppt_x</p:attrName>
                                          <p:attrName>ppt_y</p:attrName>
                                        </p:attrNameLst>
                                      </p:cBhvr>
                                      <p:rCtr x="15972" y="268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i-tech\Desktop\homework\images.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4017" l="0" r="100000">
                        <a14:backgroundMark x1="2791" y1="19231" x2="2791" y2="19231"/>
                        <a14:backgroundMark x1="6512" y1="26068" x2="6512" y2="26068"/>
                        <a14:backgroundMark x1="6512" y1="35470" x2="6977" y2="36325"/>
                        <a14:backgroundMark x1="13023" y1="25214" x2="13023" y2="24359"/>
                        <a14:backgroundMark x1="9767" y1="10256" x2="9767" y2="10256"/>
                        <a14:backgroundMark x1="6977" y1="3419" x2="6977" y2="3419"/>
                        <a14:backgroundMark x1="91163" y1="32051" x2="91163" y2="32051"/>
                        <a14:backgroundMark x1="95349" y1="13675" x2="95349" y2="13675"/>
                        <a14:backgroundMark x1="91163" y1="84188" x2="91163" y2="84188"/>
                        <a14:backgroundMark x1="87907" y1="89316" x2="87907" y2="89316"/>
                        <a14:backgroundMark x1="86512" y1="88462" x2="86512" y2="88462"/>
                        <a14:backgroundMark x1="94884" y1="50427" x2="94884" y2="50427"/>
                        <a14:backgroundMark x1="90233" y1="37607" x2="90233" y2="37607"/>
                        <a14:backgroundMark x1="91163" y1="25214" x2="91163" y2="25214"/>
                        <a14:backgroundMark x1="6047" y1="41880" x2="6047" y2="41880"/>
                        <a14:backgroundMark x1="11628" y1="27778" x2="11628" y2="27778"/>
                        <a14:backgroundMark x1="8837" y1="16667" x2="8837" y2="16667"/>
                        <a14:backgroundMark x1="4186" y1="6410" x2="4186" y2="6410"/>
                        <a14:backgroundMark x1="9767" y1="37607" x2="9767" y2="37607"/>
                        <a14:backgroundMark x1="6512" y1="47009" x2="6512" y2="47009"/>
                        <a14:backgroundMark x1="12558" y1="44017" x2="12558" y2="44017"/>
                        <a14:backgroundMark x1="36744" y1="21795" x2="40465" y2="22650"/>
                        <a14:backgroundMark x1="40465" y1="19231" x2="40465" y2="19231"/>
                        <a14:backgroundMark x1="40465" y1="2137" x2="40465" y2="2137"/>
                        <a14:backgroundMark x1="40465" y1="5556" x2="40465" y2="5556"/>
                        <a14:backgroundMark x1="68837" y1="2564" x2="68837" y2="2564"/>
                        <a14:backgroundMark x1="65581" y1="2137" x2="65581" y2="2137"/>
                        <a14:backgroundMark x1="80465" y1="2564" x2="80465" y2="2564"/>
                        <a14:backgroundMark x1="73488" y1="1282" x2="73488" y2="1282"/>
                        <a14:backgroundMark x1="60465" y1="1282" x2="60465" y2="1282"/>
                        <a14:backgroundMark x1="53953" y1="855" x2="53953" y2="855"/>
                        <a14:backgroundMark x1="95814" y1="4701" x2="95814" y2="4701"/>
                        <a14:backgroundMark x1="95814" y1="13675" x2="95814" y2="13675"/>
                        <a14:backgroundMark x1="95814" y1="23077" x2="96279" y2="23932"/>
                        <a14:backgroundMark x1="97209" y1="29915" x2="97209" y2="29915"/>
                        <a14:backgroundMark x1="95814" y1="35470" x2="95814" y2="35470"/>
                        <a14:backgroundMark x1="95349" y1="41026" x2="95349" y2="41026"/>
                        <a14:backgroundMark x1="95349" y1="88462" x2="95349" y2="88462"/>
                        <a14:backgroundMark x1="94419" y1="77350" x2="94419" y2="77350"/>
                        <a14:backgroundMark x1="78605" y1="89744" x2="78605" y2="89744"/>
                        <a14:backgroundMark x1="2326" y1="75214" x2="2326" y2="75214"/>
                        <a14:backgroundMark x1="3721" y1="79915" x2="3721" y2="79915"/>
                        <a14:backgroundMark x1="3721" y1="85897" x2="3721" y2="85897"/>
                        <a14:backgroundMark x1="1860" y1="62821" x2="1860" y2="62821"/>
                        <a14:backgroundMark x1="29302" y1="90171" x2="29302" y2="90171"/>
                        <a14:backgroundMark x1="43721" y1="91453" x2="43721" y2="91453"/>
                        <a14:backgroundMark x1="93023" y1="68376" x2="93023" y2="68376"/>
                        <a14:backgroundMark x1="96279" y1="66667" x2="96279" y2="66667"/>
                        <a14:backgroundMark x1="92093" y1="70085" x2="92093" y2="70085"/>
                        <a14:backgroundMark x1="98605" y1="55556" x2="98605" y2="55556"/>
                        <a14:backgroundMark x1="92093" y1="44872" x2="92093" y2="44872"/>
                        <a14:backgroundMark x1="86047" y1="32051" x2="86047" y2="32051"/>
                        <a14:backgroundMark x1="83721" y1="27778" x2="83721" y2="27778"/>
                        <a14:backgroundMark x1="62791" y1="25214" x2="62791" y2="25214"/>
                        <a14:backgroundMark x1="82791" y1="2564" x2="82791" y2="2564"/>
                        <a14:backgroundMark x1="82326" y1="3419" x2="82326" y2="3419"/>
                      </a14:backgroundRemoval>
                    </a14:imgEffect>
                  </a14:imgLayer>
                </a14:imgProps>
              </a:ext>
              <a:ext uri="{28A0092B-C50C-407E-A947-70E740481C1C}">
                <a14:useLocalDpi xmlns:a14="http://schemas.microsoft.com/office/drawing/2010/main" val="0"/>
              </a:ext>
            </a:extLst>
          </a:blip>
          <a:srcRect b="6740"/>
          <a:stretch/>
        </p:blipFill>
        <p:spPr bwMode="auto">
          <a:xfrm>
            <a:off x="194733" y="76200"/>
            <a:ext cx="3276600" cy="3325798"/>
          </a:xfrm>
          <a:prstGeom prst="rect">
            <a:avLst/>
          </a:prstGeom>
          <a:noFill/>
          <a:extLst>
            <a:ext uri="{909E8E84-426E-40DD-AFC4-6F175D3DCCD1}">
              <a14:hiddenFill xmlns:a14="http://schemas.microsoft.com/office/drawing/2010/main">
                <a:solidFill>
                  <a:srgbClr val="FFFFFF"/>
                </a:solidFill>
              </a14:hiddenFill>
            </a:ext>
          </a:extLst>
        </p:spPr>
      </p:pic>
      <p:sp>
        <p:nvSpPr>
          <p:cNvPr id="5" name="Лента лицом вниз 4"/>
          <p:cNvSpPr/>
          <p:nvPr/>
        </p:nvSpPr>
        <p:spPr>
          <a:xfrm>
            <a:off x="76201" y="3401998"/>
            <a:ext cx="8839200" cy="2846402"/>
          </a:xfrm>
          <a:prstGeom prst="ribbon">
            <a:avLst>
              <a:gd name="adj1" fmla="val 16667"/>
              <a:gd name="adj2" fmla="val 73774"/>
            </a:avLst>
          </a:prstGeom>
          <a:ln w="19050">
            <a:solidFill>
              <a:schemeClr val="accent2">
                <a:lumMod val="50000"/>
              </a:schemeClr>
            </a:solidFill>
          </a:ln>
          <a:effectLst>
            <a:glow rad="1397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latin typeface="Comic Sans MS" panose="030F0702030302020204" pitchFamily="66" charset="0"/>
              </a:rPr>
              <a:t>Lesson 22</a:t>
            </a:r>
          </a:p>
          <a:p>
            <a:pPr marL="285750" lvl="0" indent="-285750">
              <a:buFont typeface="Wingdings" panose="05000000000000000000" pitchFamily="2" charset="2"/>
              <a:buChar char="ü"/>
            </a:pPr>
            <a:r>
              <a:rPr lang="en-US" sz="2400" dirty="0">
                <a:solidFill>
                  <a:prstClr val="black"/>
                </a:solidFill>
                <a:latin typeface="Comic Sans MS" panose="030F0702030302020204" pitchFamily="66" charset="0"/>
              </a:rPr>
              <a:t>Learn new </a:t>
            </a:r>
            <a:r>
              <a:rPr lang="en-US" sz="2400" dirty="0" smtClean="0">
                <a:solidFill>
                  <a:prstClr val="black"/>
                </a:solidFill>
                <a:latin typeface="Comic Sans MS" panose="030F0702030302020204" pitchFamily="66" charset="0"/>
              </a:rPr>
              <a:t>words</a:t>
            </a:r>
          </a:p>
          <a:p>
            <a:pPr marL="285750" lvl="0" indent="-285750">
              <a:buFont typeface="Wingdings" panose="05000000000000000000" pitchFamily="2" charset="2"/>
              <a:buChar char="ü"/>
            </a:pPr>
            <a:r>
              <a:rPr lang="en-US" sz="2400" dirty="0" smtClean="0">
                <a:solidFill>
                  <a:prstClr val="black"/>
                </a:solidFill>
                <a:latin typeface="Comic Sans MS" panose="030F0702030302020204" pitchFamily="66" charset="0"/>
              </a:rPr>
              <a:t>Watch </a:t>
            </a:r>
            <a:r>
              <a:rPr lang="en-US" sz="2400" dirty="0">
                <a:solidFill>
                  <a:prstClr val="black"/>
                </a:solidFill>
                <a:latin typeface="Comic Sans MS" panose="030F0702030302020204" pitchFamily="66" charset="0"/>
              </a:rPr>
              <a:t>the </a:t>
            </a:r>
            <a:r>
              <a:rPr lang="en-US" sz="2400" dirty="0" smtClean="0">
                <a:solidFill>
                  <a:prstClr val="black"/>
                </a:solidFill>
                <a:latin typeface="Comic Sans MS" panose="030F0702030302020204" pitchFamily="66" charset="0"/>
              </a:rPr>
              <a:t>video</a:t>
            </a:r>
          </a:p>
          <a:p>
            <a:pPr lvl="0"/>
            <a:r>
              <a:rPr lang="en-US" sz="2400" dirty="0" smtClean="0">
                <a:solidFill>
                  <a:prstClr val="black"/>
                </a:solidFill>
                <a:latin typeface="Comic Sans MS" panose="030F0702030302020204" pitchFamily="66" charset="0"/>
              </a:rPr>
              <a:t>(</a:t>
            </a:r>
            <a:r>
              <a:rPr lang="en-US" sz="2400" dirty="0">
                <a:solidFill>
                  <a:prstClr val="black"/>
                </a:solidFill>
                <a:latin typeface="Comic Sans MS" panose="030F0702030302020204" pitchFamily="66" charset="0"/>
              </a:rPr>
              <a:t>https://www.youtube.com/watch?v=bby09gf1K-c)</a:t>
            </a:r>
          </a:p>
          <a:p>
            <a:pPr marL="285750" lvl="0" indent="-285750">
              <a:buFont typeface="Wingdings" panose="05000000000000000000" pitchFamily="2" charset="2"/>
              <a:buChar char="ü"/>
            </a:pPr>
            <a:r>
              <a:rPr lang="en-US" sz="2400" dirty="0" smtClean="0">
                <a:solidFill>
                  <a:prstClr val="black"/>
                </a:solidFill>
                <a:latin typeface="Comic Sans MS" panose="030F0702030302020204" pitchFamily="66" charset="0"/>
              </a:rPr>
              <a:t>Ex.</a:t>
            </a:r>
            <a:r>
              <a:rPr lang="ru-RU" sz="2400" smtClean="0">
                <a:solidFill>
                  <a:prstClr val="black"/>
                </a:solidFill>
                <a:latin typeface="Comic Sans MS" panose="030F0702030302020204" pitchFamily="66" charset="0"/>
              </a:rPr>
              <a:t>4</a:t>
            </a:r>
            <a:r>
              <a:rPr lang="en-US" sz="2400" smtClean="0">
                <a:solidFill>
                  <a:prstClr val="black"/>
                </a:solidFill>
                <a:latin typeface="Comic Sans MS" panose="030F0702030302020204" pitchFamily="66" charset="0"/>
              </a:rPr>
              <a:t> </a:t>
            </a:r>
            <a:r>
              <a:rPr lang="en-US" sz="2400" dirty="0">
                <a:solidFill>
                  <a:prstClr val="black"/>
                </a:solidFill>
                <a:latin typeface="Comic Sans MS" panose="030F0702030302020204" pitchFamily="66" charset="0"/>
              </a:rPr>
              <a:t>P.69</a:t>
            </a:r>
            <a:endParaRPr lang="ru-RU" sz="2400" dirty="0">
              <a:solidFill>
                <a:prstClr val="black"/>
              </a:solidFill>
              <a:latin typeface="Comic Sans MS" panose="030F0702030302020204" pitchFamily="66" charset="0"/>
            </a:endParaRPr>
          </a:p>
          <a:p>
            <a:pPr algn="ctr"/>
            <a:endParaRPr lang="ru-RU" dirty="0"/>
          </a:p>
        </p:txBody>
      </p:sp>
    </p:spTree>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TotalTime>
  <Words>471</Words>
  <Application>Microsoft Office PowerPoint</Application>
  <PresentationFormat>Экран (4:3)</PresentationFormat>
  <Paragraphs>54</Paragraphs>
  <Slides>9</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9</vt:i4>
      </vt:variant>
    </vt:vector>
  </HeadingPairs>
  <TitlesOfParts>
    <vt:vector size="11" baseType="lpstr">
      <vt:lpstr>Тема Office</vt:lpstr>
      <vt:lpstr>Грань</vt:lpstr>
      <vt:lpstr>ЖИЛИЩНО-БЫТОВЫЕ УСЛОВИЯ ЖИЗНИ HOME SWEET HOME</vt:lpstr>
      <vt:lpstr>VOCABULARY</vt:lpstr>
      <vt:lpstr>Презентация PowerPoint</vt:lpstr>
      <vt:lpstr> </vt:lpstr>
      <vt:lpstr>We live in Moscow in Minskaya Street in a new block of flats. Our flat is large and comfortable. It is a four-room flat. We got it two years ago. We live on the fifth floor. There is a shop on the ground floor. There is a lift in our block of flats.   </vt:lpstr>
      <vt:lpstr>Let’s have a look at our flat. Though there are four rooms in our flat we like our living-room best of all because in the evening we gather there to have tea, watch TV, talk and rest. The living-room is large. There are two windows and a door in it. The windows face the street. The door leads to my grandparents’ bedroom. There is a table and some chairs in the middle of the room. There is a sofa near the window. The TV is in the corner. There are some arm-chairs and a piano in the living-room. My sister plays the piano. You can see four bookshelves on the wall. The ceiling is high.  </vt:lpstr>
      <vt:lpstr>In the morning we have breakfast in the kitchen. It is large and light. The table is near the window. The refrigerator is in the corner. It keeps all the food fresh. It doesn’t use much electricity. The gas-stove is opposite the fridge. There is always running hot and cold water and central heating in our block of flats. When we got our flat we invited all our friends for the house-warming. It was a joyful party.   </vt:lpstr>
      <vt:lpstr>СООТНЕСИТЕ СЛОВА.</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SWEET HOME</dc:title>
  <dc:creator>sandy</dc:creator>
  <cp:lastModifiedBy>Hi-tech</cp:lastModifiedBy>
  <cp:revision>31</cp:revision>
  <dcterms:created xsi:type="dcterms:W3CDTF">2016-11-18T13:42:59Z</dcterms:created>
  <dcterms:modified xsi:type="dcterms:W3CDTF">2021-02-08T09:54:34Z</dcterms:modified>
</cp:coreProperties>
</file>